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6" r:id="rId4"/>
    <p:sldId id="258" r:id="rId5"/>
    <p:sldId id="260" r:id="rId6"/>
    <p:sldId id="259" r:id="rId7"/>
    <p:sldId id="270" r:id="rId8"/>
    <p:sldId id="271" r:id="rId9"/>
    <p:sldId id="272" r:id="rId10"/>
    <p:sldId id="275" r:id="rId11"/>
    <p:sldId id="273" r:id="rId12"/>
    <p:sldId id="267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CE31"/>
    <a:srgbClr val="FF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79" autoAdjust="0"/>
    <p:restoredTop sz="94664" autoAdjust="0"/>
  </p:normalViewPr>
  <p:slideViewPr>
    <p:cSldViewPr>
      <p:cViewPr varScale="1">
        <p:scale>
          <a:sx n="68" d="100"/>
          <a:sy n="68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6FB6B-D30D-4FE0-9C74-144B9B60BC67}" type="datetimeFigureOut">
              <a:rPr lang="es-ES" smtClean="0"/>
              <a:pPr/>
              <a:t>20/11/2011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61E6-DE0F-4BFE-AFBE-F10B0FD4CECD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195134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6FB6B-D30D-4FE0-9C74-144B9B60BC67}" type="datetimeFigureOut">
              <a:rPr lang="es-ES" smtClean="0"/>
              <a:pPr/>
              <a:t>20/11/2011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61E6-DE0F-4BFE-AFBE-F10B0FD4CECD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773779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6FB6B-D30D-4FE0-9C74-144B9B60BC67}" type="datetimeFigureOut">
              <a:rPr lang="es-ES" smtClean="0"/>
              <a:pPr/>
              <a:t>20/11/2011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61E6-DE0F-4BFE-AFBE-F10B0FD4CECD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533633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6FB6B-D30D-4FE0-9C74-144B9B60BC67}" type="datetimeFigureOut">
              <a:rPr lang="es-ES" smtClean="0"/>
              <a:pPr/>
              <a:t>20/11/2011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61E6-DE0F-4BFE-AFBE-F10B0FD4CECD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82118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6FB6B-D30D-4FE0-9C74-144B9B60BC67}" type="datetimeFigureOut">
              <a:rPr lang="es-ES" smtClean="0"/>
              <a:pPr/>
              <a:t>20/11/2011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61E6-DE0F-4BFE-AFBE-F10B0FD4CECD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694181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6FB6B-D30D-4FE0-9C74-144B9B60BC67}" type="datetimeFigureOut">
              <a:rPr lang="es-ES" smtClean="0"/>
              <a:pPr/>
              <a:t>20/11/2011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61E6-DE0F-4BFE-AFBE-F10B0FD4CECD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961062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6FB6B-D30D-4FE0-9C74-144B9B60BC67}" type="datetimeFigureOut">
              <a:rPr lang="es-ES" smtClean="0"/>
              <a:pPr/>
              <a:t>20/11/2011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61E6-DE0F-4BFE-AFBE-F10B0FD4CECD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567228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6FB6B-D30D-4FE0-9C74-144B9B60BC67}" type="datetimeFigureOut">
              <a:rPr lang="es-ES" smtClean="0"/>
              <a:pPr/>
              <a:t>20/11/2011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61E6-DE0F-4BFE-AFBE-F10B0FD4CECD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56317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6FB6B-D30D-4FE0-9C74-144B9B60BC67}" type="datetimeFigureOut">
              <a:rPr lang="es-ES" smtClean="0"/>
              <a:pPr/>
              <a:t>20/11/2011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61E6-DE0F-4BFE-AFBE-F10B0FD4CECD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320255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6FB6B-D30D-4FE0-9C74-144B9B60BC67}" type="datetimeFigureOut">
              <a:rPr lang="es-ES" smtClean="0"/>
              <a:pPr/>
              <a:t>20/11/2011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61E6-DE0F-4BFE-AFBE-F10B0FD4CECD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841608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6FB6B-D30D-4FE0-9C74-144B9B60BC67}" type="datetimeFigureOut">
              <a:rPr lang="es-ES" smtClean="0"/>
              <a:pPr/>
              <a:t>20/11/2011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61E6-DE0F-4BFE-AFBE-F10B0FD4CECD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502013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6FB6B-D30D-4FE0-9C74-144B9B60BC67}" type="datetimeFigureOut">
              <a:rPr lang="es-ES" smtClean="0"/>
              <a:pPr/>
              <a:t>20/11/2011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961E6-DE0F-4BFE-AFBE-F10B0FD4CECD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159013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523642430@qq.com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213081682@seu.edu.c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1988840"/>
            <a:ext cx="5544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latin typeface="迷你简综艺" pitchFamily="65" charset="-122"/>
                <a:ea typeface="迷你简综艺" pitchFamily="65" charset="-122"/>
              </a:rPr>
              <a:t>保研交流会</a:t>
            </a:r>
            <a:endParaRPr lang="zh-CN" altLang="en-US" sz="8000" dirty="0">
              <a:latin typeface="迷你简综艺" pitchFamily="65" charset="-122"/>
              <a:ea typeface="迷你简综艺" pitchFamily="65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9832" y="6093296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    信息科学与工程学院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3968" y="3501009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迷你简综艺" pitchFamily="65" charset="-122"/>
                <a:ea typeface="迷你简综艺" pitchFamily="65" charset="-122"/>
              </a:rPr>
              <a:t>——</a:t>
            </a:r>
            <a:r>
              <a:rPr lang="zh-CN" altLang="en-US" sz="2200" dirty="0" smtClean="0">
                <a:latin typeface="迷你简综艺" pitchFamily="65" charset="-122"/>
                <a:ea typeface="迷你简综艺" pitchFamily="65" charset="-122"/>
              </a:rPr>
              <a:t>关于免研的准备工作，</a:t>
            </a:r>
            <a:endParaRPr lang="en-US" altLang="zh-CN" sz="2200" dirty="0" smtClean="0">
              <a:latin typeface="迷你简综艺" pitchFamily="65" charset="-122"/>
              <a:ea typeface="迷你简综艺" pitchFamily="65" charset="-122"/>
            </a:endParaRPr>
          </a:p>
          <a:p>
            <a:r>
              <a:rPr lang="zh-CN" altLang="en-US" sz="2200" dirty="0" smtClean="0">
                <a:latin typeface="迷你简综艺" pitchFamily="65" charset="-122"/>
                <a:ea typeface="迷你简综艺" pitchFamily="65" charset="-122"/>
              </a:rPr>
              <a:t>        学生干部及学习</a:t>
            </a:r>
          </a:p>
          <a:p>
            <a:endParaRPr lang="zh-CN" altLang="en-US" sz="2400" dirty="0">
              <a:latin typeface="迷你简综艺" pitchFamily="65" charset="-122"/>
              <a:ea typeface="迷你简综艺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39552" y="1628800"/>
            <a:ext cx="1544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ll Gothic Std Black" pitchFamily="34" charset="0"/>
              </a:rPr>
              <a:t>个人实例</a:t>
            </a:r>
            <a:endParaRPr lang="es-ES" sz="2800" spc="-150" dirty="0">
              <a:solidFill>
                <a:schemeClr val="tx1">
                  <a:lumMod val="75000"/>
                  <a:lumOff val="25000"/>
                </a:schemeClr>
              </a:solidFill>
              <a:latin typeface="Bell Gothic Std Black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61628" y="1973831"/>
            <a:ext cx="1971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Bell Gothic Std Black"/>
              </a:rPr>
              <a:t>PERSONAL  </a:t>
            </a:r>
            <a:r>
              <a:rPr lang="es-HN" altLang="zh-CN" sz="1400" spc="-150" dirty="0" smtClean="0">
                <a:solidFill>
                  <a:schemeClr val="accent6">
                    <a:lumMod val="75000"/>
                  </a:schemeClr>
                </a:solidFill>
                <a:latin typeface="Bell Gothic Std Black"/>
              </a:rPr>
              <a:t>EXAMPLE</a:t>
            </a:r>
            <a:endParaRPr lang="es-ES" sz="1400" spc="-150" dirty="0">
              <a:solidFill>
                <a:schemeClr val="tx1">
                  <a:lumMod val="65000"/>
                  <a:lumOff val="35000"/>
                </a:schemeClr>
              </a:solidFill>
              <a:latin typeface="Bell Gothic Std Black"/>
            </a:endParaRPr>
          </a:p>
        </p:txBody>
      </p:sp>
      <p:pic>
        <p:nvPicPr>
          <p:cNvPr id="12" name="11 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775" y="6160756"/>
            <a:ext cx="361033" cy="304028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0182" y="6160756"/>
            <a:ext cx="361033" cy="304028"/>
          </a:xfrm>
          <a:prstGeom prst="rect">
            <a:avLst/>
          </a:prstGeom>
        </p:spPr>
      </p:pic>
      <p:sp>
        <p:nvSpPr>
          <p:cNvPr id="14" name="13 CuadroTexto"/>
          <p:cNvSpPr txBox="1"/>
          <p:nvPr/>
        </p:nvSpPr>
        <p:spPr>
          <a:xfrm>
            <a:off x="7541150" y="616837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FFC000"/>
                </a:solidFill>
              </a:rPr>
              <a:t>9</a:t>
            </a:r>
            <a:endParaRPr lang="es-ES" sz="1200" b="1" dirty="0">
              <a:solidFill>
                <a:srgbClr val="FFC00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802958" y="6168377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i="1" dirty="0" smtClean="0">
                <a:solidFill>
                  <a:schemeClr val="bg1"/>
                </a:solidFill>
              </a:rPr>
              <a:t>of</a:t>
            </a:r>
            <a:endParaRPr lang="es-ES" sz="1200" b="1" i="1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8091512" y="6168378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dirty="0" smtClean="0">
                <a:solidFill>
                  <a:schemeClr val="bg1"/>
                </a:solidFill>
              </a:rPr>
              <a:t>10</a:t>
            </a:r>
            <a:endParaRPr lang="es-ES" sz="1200" b="1" dirty="0">
              <a:solidFill>
                <a:schemeClr val="bg1"/>
              </a:solidFill>
            </a:endParaRPr>
          </a:p>
        </p:txBody>
      </p:sp>
      <p:pic>
        <p:nvPicPr>
          <p:cNvPr id="17" name="Imagen 6" descr="C:\Users\Design\Documents\Edu\Product Launch\btns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237312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n 6" descr="C:\Users\Design\Documents\Edu\Product Launch\btns.pn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269509" y="6237312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Imagen 6" descr="C:\Users\Design\Documents\Edu\Product Launch\btns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852936"/>
            <a:ext cx="349765" cy="34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79512" y="6021288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迷你简汉真广标" pitchFamily="49" charset="-122"/>
                <a:ea typeface="迷你简汉真广标" pitchFamily="49" charset="-122"/>
              </a:rPr>
              <a:t>保研</a:t>
            </a:r>
            <a:r>
              <a:rPr lang="zh-CN" altLang="en-US" sz="3200" dirty="0" smtClean="0">
                <a:solidFill>
                  <a:srgbClr val="FFFF00"/>
                </a:solidFill>
                <a:latin typeface="迷你简汉真广标" pitchFamily="49" charset="-122"/>
                <a:ea typeface="迷你简汉真广标" pitchFamily="49" charset="-122"/>
              </a:rPr>
              <a:t>交流会</a:t>
            </a:r>
            <a:endParaRPr lang="zh-CN" altLang="en-US" sz="3200" dirty="0">
              <a:solidFill>
                <a:srgbClr val="FFFF00"/>
              </a:solidFill>
              <a:latin typeface="迷你简汉真广标" pitchFamily="49" charset="-122"/>
              <a:ea typeface="迷你简汉真广标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4826" y="3948065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22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2348880"/>
            <a:ext cx="1656184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3" name="TextBox 22"/>
          <p:cNvSpPr txBox="1"/>
          <p:nvPr/>
        </p:nvSpPr>
        <p:spPr>
          <a:xfrm>
            <a:off x="300810" y="2420888"/>
            <a:ext cx="160689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幼圆" pitchFamily="49" charset="-122"/>
                <a:ea typeface="幼圆" pitchFamily="49" charset="-122"/>
              </a:rPr>
              <a:t>大三末</a:t>
            </a:r>
            <a:endParaRPr lang="en-US" altLang="zh-CN" sz="1600" dirty="0" smtClean="0">
              <a:latin typeface="幼圆" pitchFamily="49" charset="-122"/>
              <a:ea typeface="幼圆" pitchFamily="49" charset="-122"/>
            </a:endParaRPr>
          </a:p>
          <a:p>
            <a:r>
              <a:rPr lang="zh-CN" altLang="en-US" sz="1600" dirty="0" smtClean="0">
                <a:latin typeface="幼圆" pitchFamily="49" charset="-122"/>
                <a:ea typeface="幼圆" pitchFamily="49" charset="-122"/>
              </a:rPr>
              <a:t>已确定通信和电路方向，个人更倾向于通信，而且暑假将参加电设培训，所以决定找通信方向实习</a:t>
            </a:r>
            <a:endParaRPr lang="en-US" altLang="zh-CN" sz="1600" dirty="0" smtClean="0">
              <a:latin typeface="幼圆" pitchFamily="49" charset="-122"/>
              <a:ea typeface="幼圆" pitchFamily="49" charset="-122"/>
            </a:endParaRPr>
          </a:p>
          <a:p>
            <a:endParaRPr lang="zh-CN" altLang="en-US" dirty="0"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24" name="Picture 2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3768" y="2276872"/>
            <a:ext cx="1656184" cy="1584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5" name="TextBox 24"/>
          <p:cNvSpPr txBox="1"/>
          <p:nvPr/>
        </p:nvSpPr>
        <p:spPr>
          <a:xfrm>
            <a:off x="2555776" y="2348881"/>
            <a:ext cx="158417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    </a:t>
            </a:r>
            <a:r>
              <a:rPr lang="zh-CN" altLang="en-US" sz="1600" dirty="0" smtClean="0">
                <a:latin typeface="幼圆" pitchFamily="49" charset="-122"/>
                <a:ea typeface="幼圆" pitchFamily="49" charset="-122"/>
              </a:rPr>
              <a:t>选择通信方向任选课老师，下课后当面询问</a:t>
            </a:r>
            <a:endParaRPr lang="en-US" altLang="zh-CN" sz="1600" dirty="0" smtClean="0">
              <a:latin typeface="幼圆" pitchFamily="49" charset="-122"/>
              <a:ea typeface="幼圆" pitchFamily="49" charset="-122"/>
            </a:endParaRPr>
          </a:p>
          <a:p>
            <a:r>
              <a:rPr lang="zh-CN" altLang="en-US" sz="1600" dirty="0" smtClean="0">
                <a:latin typeface="幼圆" pitchFamily="49" charset="-122"/>
                <a:ea typeface="幼圆" pitchFamily="49" charset="-122"/>
              </a:rPr>
              <a:t>  结果失败</a:t>
            </a:r>
            <a:endParaRPr lang="en-US" altLang="zh-CN" sz="1600" dirty="0" smtClean="0"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26" name="Imagen 6" descr="C:\Users\Design\Documents\Edu\Product Launch\btns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852936"/>
            <a:ext cx="349765" cy="34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8024" y="2276872"/>
            <a:ext cx="1656184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9" name="TextBox 28"/>
          <p:cNvSpPr txBox="1"/>
          <p:nvPr/>
        </p:nvSpPr>
        <p:spPr>
          <a:xfrm>
            <a:off x="4765306" y="2276873"/>
            <a:ext cx="160689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    </a:t>
            </a:r>
            <a:r>
              <a:rPr lang="zh-CN" altLang="en-US" sz="1600" dirty="0" smtClean="0">
                <a:latin typeface="幼圆" pitchFamily="49" charset="-122"/>
                <a:ea typeface="幼圆" pitchFamily="49" charset="-122"/>
              </a:rPr>
              <a:t>邮件联系通信方向一位我想保到其名下的导师，很久没回复，又不好意思去办公室找</a:t>
            </a:r>
            <a:endParaRPr lang="en-US" altLang="zh-CN" sz="1600" dirty="0" smtClean="0">
              <a:latin typeface="幼圆" pitchFamily="49" charset="-122"/>
              <a:ea typeface="幼圆" pitchFamily="49" charset="-122"/>
            </a:endParaRPr>
          </a:p>
          <a:p>
            <a:r>
              <a:rPr lang="en-US" altLang="zh-CN" sz="1600" dirty="0" smtClean="0">
                <a:latin typeface="幼圆" pitchFamily="49" charset="-122"/>
                <a:ea typeface="幼圆" pitchFamily="49" charset="-122"/>
              </a:rPr>
              <a:t>  </a:t>
            </a:r>
            <a:r>
              <a:rPr lang="zh-CN" altLang="en-US" sz="1600" dirty="0" smtClean="0">
                <a:latin typeface="幼圆" pitchFamily="49" charset="-122"/>
                <a:ea typeface="幼圆" pitchFamily="49" charset="-122"/>
              </a:rPr>
              <a:t>结果失败</a:t>
            </a:r>
            <a:endParaRPr lang="en-US" altLang="zh-CN" sz="1600" dirty="0" smtClean="0"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30" name="Imagen 6" descr="C:\Users\Design\Documents\Edu\Product Launch\btns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852936"/>
            <a:ext cx="349765" cy="34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41570" y="2276872"/>
            <a:ext cx="1656184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7" name="TextBox 36"/>
          <p:cNvSpPr txBox="1"/>
          <p:nvPr/>
        </p:nvSpPr>
        <p:spPr>
          <a:xfrm>
            <a:off x="7164288" y="2276873"/>
            <a:ext cx="158417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    </a:t>
            </a:r>
            <a:r>
              <a:rPr lang="zh-CN" altLang="en-US" sz="1600" dirty="0" smtClean="0">
                <a:latin typeface="幼圆" pitchFamily="49" charset="-122"/>
                <a:ea typeface="幼圆" pitchFamily="49" charset="-122"/>
              </a:rPr>
              <a:t>邮件联系通信方向另一位我想保到其名下的导师，导师同意</a:t>
            </a:r>
            <a:endParaRPr lang="en-US" altLang="zh-CN" sz="1600" dirty="0" smtClean="0">
              <a:latin typeface="幼圆" pitchFamily="49" charset="-122"/>
              <a:ea typeface="幼圆" pitchFamily="49" charset="-122"/>
            </a:endParaRPr>
          </a:p>
          <a:p>
            <a:r>
              <a:rPr lang="zh-CN" altLang="en-US" sz="1600" dirty="0" smtClean="0">
                <a:latin typeface="幼圆" pitchFamily="49" charset="-122"/>
                <a:ea typeface="幼圆" pitchFamily="49" charset="-122"/>
              </a:rPr>
              <a:t>    成功！</a:t>
            </a:r>
            <a:endParaRPr lang="en-US" altLang="zh-CN" sz="1600" dirty="0" smtClean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1" name="19 CuadroTexto"/>
          <p:cNvSpPr txBox="1"/>
          <p:nvPr/>
        </p:nvSpPr>
        <p:spPr>
          <a:xfrm>
            <a:off x="477378" y="306834"/>
            <a:ext cx="3168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大三下确定大四短学期的生产实习</a:t>
            </a:r>
            <a:endParaRPr lang="es-ES" sz="16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4" name="20 CuadroTexto"/>
          <p:cNvSpPr txBox="1"/>
          <p:nvPr/>
        </p:nvSpPr>
        <p:spPr>
          <a:xfrm>
            <a:off x="467544" y="620688"/>
            <a:ext cx="82907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1.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部分老师会招生产实习生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(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关注学办，一般是针对读研选择该方向的学生，例如：高老师，宋老师）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  <a:p>
            <a:pPr algn="just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2.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大多数同学是自己找老师，询问老师是否提供生产实习机会（任课老师、班主任、或给其他老师发邮件、也可直接去老师办公室）</a:t>
            </a:r>
            <a:endParaRPr lang="es-ES" sz="1400" dirty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36" name="Imagen 2" descr="C:\Users\Design\Documents\Edu\GR\Photo Portfolio\button-tick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5"/>
            <a:ext cx="266055" cy="26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3203848" y="6093296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    信息科学与工程学院</a:t>
            </a:r>
          </a:p>
        </p:txBody>
      </p:sp>
    </p:spTree>
    <p:extLst>
      <p:ext uri="{BB962C8B-B14F-4D97-AF65-F5344CB8AC3E}">
        <p14:creationId xmlns:p14="http://schemas.microsoft.com/office/powerpoint/2010/main" xmlns="" val="418950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23" grpId="0"/>
      <p:bldP spid="25" grpId="0"/>
      <p:bldP spid="29" grpId="0"/>
      <p:bldP spid="37" grpId="0"/>
      <p:bldP spid="31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1556792"/>
            <a:ext cx="7684379" cy="4322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●</a:t>
            </a:r>
            <a:r>
              <a:rPr lang="zh-CN" altLang="en-US" sz="20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 面试情况</a:t>
            </a:r>
            <a:endParaRPr lang="es-ES" sz="20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12202" y="548680"/>
            <a:ext cx="8643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ll Gothic Std Black" pitchFamily="34" charset="0"/>
              </a:rPr>
              <a:t>面试</a:t>
            </a:r>
            <a:endParaRPr lang="es-ES" sz="2800" spc="-150" dirty="0">
              <a:solidFill>
                <a:schemeClr val="tx1">
                  <a:lumMod val="75000"/>
                  <a:lumOff val="25000"/>
                </a:schemeClr>
              </a:solidFill>
              <a:latin typeface="Bell Gothic Std Black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11560" y="1268760"/>
            <a:ext cx="7829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一般排名影响不大，心态良好很重要</a:t>
            </a:r>
            <a:endParaRPr lang="es-E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34278" y="893711"/>
            <a:ext cx="1426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ll Gothic Std Black" pitchFamily="34" charset="0"/>
              </a:rPr>
              <a:t>DISPLAY </a:t>
            </a:r>
            <a:r>
              <a:rPr lang="es-HN" sz="1400" spc="-150" dirty="0" smtClean="0">
                <a:solidFill>
                  <a:schemeClr val="accent6">
                    <a:lumMod val="75000"/>
                  </a:schemeClr>
                </a:solidFill>
                <a:latin typeface="Bell Gothic Std Black" pitchFamily="34" charset="0"/>
              </a:rPr>
              <a:t>MYSELF</a:t>
            </a:r>
          </a:p>
        </p:txBody>
      </p:sp>
      <p:pic>
        <p:nvPicPr>
          <p:cNvPr id="12" name="11 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775" y="6160756"/>
            <a:ext cx="361033" cy="304028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0182" y="6160756"/>
            <a:ext cx="361033" cy="304028"/>
          </a:xfrm>
          <a:prstGeom prst="rect">
            <a:avLst/>
          </a:prstGeom>
        </p:spPr>
      </p:pic>
      <p:sp>
        <p:nvSpPr>
          <p:cNvPr id="14" name="13 CuadroTexto"/>
          <p:cNvSpPr txBox="1"/>
          <p:nvPr/>
        </p:nvSpPr>
        <p:spPr>
          <a:xfrm>
            <a:off x="7522100" y="617263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dirty="0" smtClean="0">
                <a:solidFill>
                  <a:srgbClr val="FFC000"/>
                </a:solidFill>
              </a:rPr>
              <a:t>10</a:t>
            </a:r>
            <a:endParaRPr lang="es-ES" sz="1200" b="1" dirty="0">
              <a:solidFill>
                <a:srgbClr val="FFC00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783908" y="6172631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i="1" dirty="0" smtClean="0">
                <a:solidFill>
                  <a:schemeClr val="bg1"/>
                </a:solidFill>
              </a:rPr>
              <a:t>of</a:t>
            </a:r>
            <a:endParaRPr lang="es-ES" sz="1200" b="1" i="1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8072462" y="617263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dirty="0" smtClean="0">
                <a:solidFill>
                  <a:schemeClr val="bg1"/>
                </a:solidFill>
              </a:rPr>
              <a:t>10</a:t>
            </a:r>
            <a:endParaRPr lang="es-ES" sz="1200" b="1" dirty="0">
              <a:solidFill>
                <a:schemeClr val="bg1"/>
              </a:solidFill>
            </a:endParaRPr>
          </a:p>
        </p:txBody>
      </p:sp>
      <p:pic>
        <p:nvPicPr>
          <p:cNvPr id="17" name="Imagen 6" descr="C:\Users\Design\Documents\Edu\Product Launch\btns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41382" y="6241566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n 6" descr="C:\Users\Design\Documents\Edu\Product Launch\btns.pn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250459" y="6241566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79512" y="6021288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迷你简汉真广标" pitchFamily="49" charset="-122"/>
                <a:ea typeface="迷你简汉真广标" pitchFamily="49" charset="-122"/>
              </a:rPr>
              <a:t>保研</a:t>
            </a:r>
            <a:r>
              <a:rPr lang="zh-CN" altLang="en-US" sz="3200" dirty="0" smtClean="0">
                <a:solidFill>
                  <a:srgbClr val="FFFF00"/>
                </a:solidFill>
                <a:latin typeface="迷你简汉真广标" pitchFamily="49" charset="-122"/>
                <a:ea typeface="迷你简汉真广标" pitchFamily="49" charset="-122"/>
              </a:rPr>
              <a:t>交流会</a:t>
            </a:r>
            <a:endParaRPr lang="zh-CN" altLang="en-US" sz="3200" dirty="0">
              <a:solidFill>
                <a:srgbClr val="FFFF00"/>
              </a:solidFill>
              <a:latin typeface="迷你简汉真广标" pitchFamily="49" charset="-122"/>
              <a:ea typeface="迷你简汉真广标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03848" y="6093296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    信息科学与工程学院</a:t>
            </a:r>
          </a:p>
        </p:txBody>
      </p:sp>
      <p:sp>
        <p:nvSpPr>
          <p:cNvPr id="36" name="19 CuadroTexto"/>
          <p:cNvSpPr txBox="1"/>
          <p:nvPr/>
        </p:nvSpPr>
        <p:spPr>
          <a:xfrm>
            <a:off x="971600" y="4869160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1.</a:t>
            </a:r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复习相关课程书籍，重点掌握</a:t>
            </a: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概念、理论、原理、特点、分类、算法等文字表述型知识。</a:t>
            </a:r>
            <a:endParaRPr lang="en-US" altLang="zh-CN" sz="1600" dirty="0" smtClean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  <a:p>
            <a:pPr algn="just"/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2.</a:t>
            </a: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平常心情，态度良好。</a:t>
            </a:r>
          </a:p>
        </p:txBody>
      </p:sp>
      <p:pic>
        <p:nvPicPr>
          <p:cNvPr id="37" name="Imagen 2" descr="C:\Users\Design\Documents\Edu\GR\Photo Portfolio\button-tic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941168"/>
            <a:ext cx="266055" cy="26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0" name="表格 29"/>
          <p:cNvGraphicFramePr>
            <a:graphicFrameLocks noGrp="1"/>
          </p:cNvGraphicFramePr>
          <p:nvPr/>
        </p:nvGraphicFramePr>
        <p:xfrm>
          <a:off x="755576" y="2060848"/>
          <a:ext cx="7560840" cy="2204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12168"/>
                <a:gridCol w="2952328"/>
                <a:gridCol w="3096344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1400" b="0" dirty="0" smtClean="0">
                          <a:latin typeface="幼圆" pitchFamily="49" charset="-122"/>
                          <a:ea typeface="幼圆" pitchFamily="49" charset="-122"/>
                        </a:rPr>
                        <a:t>科目</a:t>
                      </a:r>
                      <a:endParaRPr lang="zh-CN" altLang="en-US" sz="1400" b="0" dirty="0">
                        <a:latin typeface="幼圆" pitchFamily="49" charset="-122"/>
                        <a:ea typeface="幼圆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dirty="0" smtClean="0">
                          <a:latin typeface="幼圆" pitchFamily="49" charset="-122"/>
                          <a:ea typeface="幼圆" pitchFamily="49" charset="-122"/>
                        </a:rPr>
                        <a:t>老师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dirty="0" smtClean="0">
                          <a:latin typeface="幼圆" pitchFamily="49" charset="-122"/>
                          <a:ea typeface="幼圆" pitchFamily="49" charset="-122"/>
                        </a:rPr>
                        <a:t>内容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  <a:cs typeface="+mn-cs"/>
                        </a:rPr>
                        <a:t>英语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  <a:cs typeface="+mn-cs"/>
                        </a:rPr>
                        <a:t>每年任意三位，无固定班底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  <a:cs typeface="+mn-cs"/>
                        </a:rPr>
                        <a:t>科技文章，先浏览，后回答相关问题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  <a:cs typeface="+mn-cs"/>
                        </a:rPr>
                        <a:t>计算机（</a:t>
                      </a:r>
                      <a:r>
                        <a:rPr lang="en-US" altLang="zh-CN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  <a:cs typeface="+mn-cs"/>
                        </a:rPr>
                        <a:t>C++</a:t>
                      </a:r>
                      <a:r>
                        <a:rPr lang="zh-CN" alt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  <a:cs typeface="+mn-cs"/>
                        </a:rPr>
                        <a:t>、微机接口、通信网）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  <a:cs typeface="+mn-cs"/>
                        </a:rPr>
                        <a:t>郭延芬老师、高礼忠老师、通信网的一位女老师（大三期末会给所有人上一次大课的那位）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  <a:cs typeface="+mn-cs"/>
                        </a:rPr>
                        <a:t>概念、理论、原理、特点、分类、算法等五六道题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  <a:cs typeface="+mn-cs"/>
                        </a:rPr>
                        <a:t>专业课（通原、模电、信号）</a:t>
                      </a:r>
                      <a:endParaRPr lang="zh-CN" alt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幼圆" pitchFamily="49" charset="-122"/>
                        <a:ea typeface="幼圆" pitchFamily="49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</a:rPr>
                        <a:t>张在琛老师、冯军老师、</a:t>
                      </a:r>
                      <a:endParaRPr lang="zh-CN" altLang="en-US" sz="1400" b="0" dirty="0">
                        <a:latin typeface="幼圆" pitchFamily="49" charset="-122"/>
                        <a:ea typeface="幼圆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  <a:cs typeface="+mn-cs"/>
                        </a:rPr>
                        <a:t>了解个人成绩、加分、竞赛和实习情况，概念、理论、原理、特点、分类、算法等两三道题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1 Rectángulo"/>
          <p:cNvSpPr/>
          <p:nvPr/>
        </p:nvSpPr>
        <p:spPr>
          <a:xfrm>
            <a:off x="683568" y="4437112"/>
            <a:ext cx="7684379" cy="4322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●</a:t>
            </a:r>
            <a:r>
              <a:rPr lang="zh-CN" altLang="en-US" sz="20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 面试的准备工作</a:t>
            </a:r>
            <a:endParaRPr lang="es-ES" sz="20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924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  <p:bldP spid="11" grpId="0"/>
      <p:bldP spid="36" grpId="0"/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3635896" y="3429000"/>
            <a:ext cx="4629472" cy="1363403"/>
            <a:chOff x="665902" y="779713"/>
            <a:chExt cx="4629472" cy="1363403"/>
          </a:xfrm>
        </p:grpSpPr>
        <p:sp>
          <p:nvSpPr>
            <p:cNvPr id="6" name="5 CuadroTexto"/>
            <p:cNvSpPr txBox="1"/>
            <p:nvPr/>
          </p:nvSpPr>
          <p:spPr>
            <a:xfrm>
              <a:off x="665902" y="779713"/>
              <a:ext cx="462947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HN" sz="60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ell Gothic Std Black" pitchFamily="34" charset="0"/>
                </a:rPr>
                <a:t>THANK YOU!</a:t>
              </a:r>
              <a:endParaRPr lang="es-ES" sz="6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Bell Gothic Std Black" pitchFamily="34" charset="0"/>
              </a:endParaRP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687978" y="1496785"/>
              <a:ext cx="1847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s-ES" sz="3600" spc="-150" dirty="0">
                <a:solidFill>
                  <a:schemeClr val="accent6">
                    <a:lumMod val="75000"/>
                  </a:schemeClr>
                </a:solidFill>
                <a:latin typeface="Bell Gothic Std Black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79512" y="6021288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迷你简汉真广标" pitchFamily="49" charset="-122"/>
                <a:ea typeface="迷你简汉真广标" pitchFamily="49" charset="-122"/>
              </a:rPr>
              <a:t>保研</a:t>
            </a:r>
            <a:r>
              <a:rPr lang="zh-CN" altLang="en-US" sz="3200" dirty="0" smtClean="0">
                <a:solidFill>
                  <a:srgbClr val="FFFF00"/>
                </a:solidFill>
                <a:latin typeface="迷你简汉真广标" pitchFamily="49" charset="-122"/>
                <a:ea typeface="迷你简汉真广标" pitchFamily="49" charset="-122"/>
              </a:rPr>
              <a:t>交流会</a:t>
            </a:r>
            <a:endParaRPr lang="zh-CN" altLang="en-US" sz="3200" dirty="0">
              <a:solidFill>
                <a:srgbClr val="FFFF00"/>
              </a:solidFill>
              <a:latin typeface="迷你简汉真广标" pitchFamily="49" charset="-122"/>
              <a:ea typeface="迷你简汉真广标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 rot="20717769">
            <a:off x="746244" y="756980"/>
            <a:ext cx="3688211" cy="2671889"/>
            <a:chOff x="5508104" y="188640"/>
            <a:chExt cx="3407314" cy="2448272"/>
          </a:xfrm>
        </p:grpSpPr>
        <p:pic>
          <p:nvPicPr>
            <p:cNvPr id="8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08104" y="188640"/>
              <a:ext cx="3407314" cy="244827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9" name="5 CuadroTexto"/>
            <p:cNvSpPr txBox="1"/>
            <p:nvPr/>
          </p:nvSpPr>
          <p:spPr>
            <a:xfrm>
              <a:off x="5558036" y="347665"/>
              <a:ext cx="19159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itchFamily="49" charset="-122"/>
                  <a:ea typeface="幼圆" pitchFamily="49" charset="-122"/>
                </a:rPr>
                <a:t>我的联系方式</a:t>
              </a:r>
              <a:endParaRPr lang="es-ES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</p:txBody>
        </p:sp>
        <p:sp>
          <p:nvSpPr>
            <p:cNvPr id="10" name="10 CuadroTexto"/>
            <p:cNvSpPr txBox="1"/>
            <p:nvPr/>
          </p:nvSpPr>
          <p:spPr>
            <a:xfrm>
              <a:off x="5580112" y="919168"/>
              <a:ext cx="2754280" cy="16004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pc="-150" dirty="0" smtClean="0">
                  <a:solidFill>
                    <a:schemeClr val="accent6">
                      <a:lumMod val="75000"/>
                    </a:schemeClr>
                  </a:solidFill>
                  <a:latin typeface="幼圆" pitchFamily="49" charset="-122"/>
                  <a:ea typeface="幼圆" pitchFamily="49" charset="-122"/>
                </a:rPr>
                <a:t>邮箱：</a:t>
              </a:r>
              <a:r>
                <a:rPr lang="en-US" altLang="zh-CN" spc="-150" dirty="0" smtClean="0">
                  <a:solidFill>
                    <a:schemeClr val="accent6">
                      <a:lumMod val="75000"/>
                    </a:schemeClr>
                  </a:solidFill>
                  <a:ea typeface="幼圆" pitchFamily="49" charset="-122"/>
                  <a:hlinkClick r:id="rId3"/>
                </a:rPr>
                <a:t>523642430@qq.com</a:t>
              </a:r>
              <a:endParaRPr lang="en-US" altLang="zh-CN" spc="-150" dirty="0" smtClean="0">
                <a:solidFill>
                  <a:schemeClr val="accent6">
                    <a:lumMod val="75000"/>
                  </a:schemeClr>
                </a:solidFill>
                <a:ea typeface="幼圆" pitchFamily="49" charset="-122"/>
              </a:endParaRPr>
            </a:p>
            <a:p>
              <a:r>
                <a:rPr lang="en-US" altLang="zh-CN" spc="-150" dirty="0" smtClean="0">
                  <a:solidFill>
                    <a:schemeClr val="accent6">
                      <a:lumMod val="75000"/>
                    </a:schemeClr>
                  </a:solidFill>
                  <a:ea typeface="幼圆" pitchFamily="49" charset="-122"/>
                </a:rPr>
                <a:t>                    </a:t>
              </a:r>
              <a:r>
                <a:rPr lang="en-US" altLang="zh-CN" spc="-150" dirty="0" smtClean="0">
                  <a:solidFill>
                    <a:schemeClr val="accent6">
                      <a:lumMod val="75000"/>
                    </a:schemeClr>
                  </a:solidFill>
                  <a:ea typeface="幼圆" pitchFamily="49" charset="-122"/>
                  <a:hlinkClick r:id="rId4"/>
                </a:rPr>
                <a:t>213081682@seu.edu.cn</a:t>
              </a:r>
              <a:endParaRPr lang="en-US" altLang="zh-CN" spc="-150" dirty="0" smtClean="0">
                <a:solidFill>
                  <a:schemeClr val="accent6">
                    <a:lumMod val="75000"/>
                  </a:schemeClr>
                </a:solidFill>
                <a:ea typeface="幼圆" pitchFamily="49" charset="-122"/>
              </a:endParaRPr>
            </a:p>
            <a:p>
              <a:r>
                <a:rPr lang="en-US" spc="-150" dirty="0" smtClean="0">
                  <a:solidFill>
                    <a:schemeClr val="accent6">
                      <a:lumMod val="75000"/>
                    </a:schemeClr>
                  </a:solidFill>
                  <a:ea typeface="幼圆" pitchFamily="49" charset="-122"/>
                </a:rPr>
                <a:t>QQ</a:t>
              </a:r>
              <a:r>
                <a:rPr lang="zh-CN" altLang="en-US" spc="-150" dirty="0" smtClean="0">
                  <a:solidFill>
                    <a:schemeClr val="accent6">
                      <a:lumMod val="75000"/>
                    </a:schemeClr>
                  </a:solidFill>
                  <a:latin typeface="幼圆" pitchFamily="49" charset="-122"/>
                  <a:ea typeface="幼圆" pitchFamily="49" charset="-122"/>
                </a:rPr>
                <a:t>：</a:t>
              </a:r>
              <a:r>
                <a:rPr lang="en-US" altLang="zh-CN" spc="-150" dirty="0" smtClean="0">
                  <a:solidFill>
                    <a:schemeClr val="accent6">
                      <a:lumMod val="75000"/>
                    </a:schemeClr>
                  </a:solidFill>
                  <a:ea typeface="幼圆" pitchFamily="49" charset="-122"/>
                </a:rPr>
                <a:t>523642430</a:t>
              </a:r>
            </a:p>
            <a:p>
              <a:r>
                <a:rPr lang="zh-CN" altLang="en-US" spc="-150" dirty="0" smtClean="0">
                  <a:solidFill>
                    <a:schemeClr val="accent6">
                      <a:lumMod val="75000"/>
                    </a:schemeClr>
                  </a:solidFill>
                  <a:latin typeface="幼圆" pitchFamily="49" charset="-122"/>
                  <a:ea typeface="幼圆" pitchFamily="49" charset="-122"/>
                </a:rPr>
                <a:t>手机：</a:t>
              </a:r>
              <a:r>
                <a:rPr lang="en-US" altLang="zh-CN" spc="-150" dirty="0" smtClean="0">
                  <a:solidFill>
                    <a:schemeClr val="accent6">
                      <a:lumMod val="75000"/>
                    </a:schemeClr>
                  </a:solidFill>
                </a:rPr>
                <a:t>13905192468</a:t>
              </a:r>
            </a:p>
            <a:p>
              <a:r>
                <a:rPr lang="zh-CN" altLang="en-US" spc="-150" dirty="0" smtClean="0">
                  <a:solidFill>
                    <a:schemeClr val="accent6">
                      <a:lumMod val="75000"/>
                    </a:schemeClr>
                  </a:solidFill>
                  <a:latin typeface="幼圆" pitchFamily="49" charset="-122"/>
                  <a:ea typeface="幼圆" pitchFamily="49" charset="-122"/>
                </a:rPr>
                <a:t>人人：张梦寒</a:t>
              </a:r>
              <a:endParaRPr lang="en-US" altLang="zh-CN" spc="-150" dirty="0" smtClean="0">
                <a:solidFill>
                  <a:schemeClr val="accent6">
                    <a:lumMod val="7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  <a:p>
              <a:r>
                <a:rPr lang="zh-CN" altLang="en-US" spc="-150" dirty="0" smtClean="0">
                  <a:solidFill>
                    <a:schemeClr val="accent6">
                      <a:lumMod val="75000"/>
                    </a:schemeClr>
                  </a:solidFill>
                  <a:latin typeface="幼圆" pitchFamily="49" charset="-122"/>
                  <a:ea typeface="幼圆" pitchFamily="49" charset="-122"/>
                </a:rPr>
                <a:t>地址：四牌楼荟萃楼</a:t>
              </a:r>
              <a:r>
                <a:rPr lang="en-US" altLang="zh-CN" spc="-150" dirty="0" smtClean="0">
                  <a:solidFill>
                    <a:schemeClr val="accent6">
                      <a:lumMod val="75000"/>
                    </a:schemeClr>
                  </a:solidFill>
                  <a:ea typeface="幼圆" pitchFamily="49" charset="-122"/>
                </a:rPr>
                <a:t>1409</a:t>
              </a:r>
              <a:endParaRPr lang="es-ES" spc="-150" dirty="0">
                <a:solidFill>
                  <a:schemeClr val="tx1">
                    <a:lumMod val="65000"/>
                    <a:lumOff val="35000"/>
                  </a:schemeClr>
                </a:solidFill>
                <a:ea typeface="幼圆" pitchFamily="49" charset="-122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203848" y="6093296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    信息科学与工程学院</a:t>
            </a:r>
          </a:p>
        </p:txBody>
      </p:sp>
    </p:spTree>
    <p:extLst>
      <p:ext uri="{BB962C8B-B14F-4D97-AF65-F5344CB8AC3E}">
        <p14:creationId xmlns:p14="http://schemas.microsoft.com/office/powerpoint/2010/main" xmlns="" val="19436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995936" y="764704"/>
            <a:ext cx="1655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ll Gothic Std Black" pitchFamily="34" charset="0"/>
              </a:rPr>
              <a:t>我的情况</a:t>
            </a:r>
            <a:endParaRPr lang="es-ES" sz="2800" spc="-150" dirty="0">
              <a:solidFill>
                <a:schemeClr val="tx1">
                  <a:lumMod val="75000"/>
                  <a:lumOff val="25000"/>
                </a:schemeClr>
              </a:solidFill>
              <a:latin typeface="Bell Gothic Std Black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995936" y="1700808"/>
            <a:ext cx="482453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</a:rPr>
              <a:t>姓名：张梦寒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endParaRPr lang="en-US" altLang="zh-CN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</a:rPr>
              <a:t>学号：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04008605</a:t>
            </a:r>
          </a:p>
          <a:p>
            <a:pPr algn="just"/>
            <a:endParaRPr lang="en-US" altLang="zh-CN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</a:rPr>
              <a:t>职务：曾担任院学生会宣传部部长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endParaRPr lang="en-US" altLang="zh-CN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</a:rPr>
              <a:t>免研方向：东南大学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—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</a:rPr>
              <a:t>电子与通信工程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—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</a:rPr>
              <a:t>通信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endParaRPr lang="en-US" altLang="zh-CN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</a:rPr>
              <a:t>获奖情况：江苏省电子设计竞赛一等奖、优                                                                                秀学生干部荣誉称号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</a:rPr>
              <a:t>              </a:t>
            </a:r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72816"/>
            <a:ext cx="2983650" cy="2211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10 CuadroTexto"/>
          <p:cNvSpPr txBox="1"/>
          <p:nvPr/>
        </p:nvSpPr>
        <p:spPr>
          <a:xfrm>
            <a:off x="4067944" y="1196752"/>
            <a:ext cx="2239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ll Gothic Std Black" pitchFamily="34" charset="0"/>
              </a:rPr>
              <a:t>PERSONAL   </a:t>
            </a:r>
            <a:r>
              <a:rPr lang="en-US" altLang="zh-CN" sz="1400" spc="-150" dirty="0" smtClean="0">
                <a:solidFill>
                  <a:schemeClr val="accent6">
                    <a:lumMod val="75000"/>
                  </a:schemeClr>
                </a:solidFill>
                <a:latin typeface="Bell Gothic Std Black" pitchFamily="34" charset="0"/>
              </a:rPr>
              <a:t>INTRODUCTION</a:t>
            </a:r>
            <a:endParaRPr lang="es-ES" sz="1400" spc="-150" dirty="0">
              <a:solidFill>
                <a:schemeClr val="accent6">
                  <a:lumMod val="75000"/>
                </a:schemeClr>
              </a:solidFill>
              <a:latin typeface="Bell Gothic Std Black" pitchFamily="34" charset="0"/>
            </a:endParaRPr>
          </a:p>
        </p:txBody>
      </p:sp>
      <p:pic>
        <p:nvPicPr>
          <p:cNvPr id="12" name="11 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4775" y="6160756"/>
            <a:ext cx="361033" cy="304028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0182" y="6160756"/>
            <a:ext cx="361033" cy="304028"/>
          </a:xfrm>
          <a:prstGeom prst="rect">
            <a:avLst/>
          </a:prstGeom>
        </p:spPr>
      </p:pic>
      <p:sp>
        <p:nvSpPr>
          <p:cNvPr id="14" name="13 CuadroTexto"/>
          <p:cNvSpPr txBox="1"/>
          <p:nvPr/>
        </p:nvSpPr>
        <p:spPr>
          <a:xfrm>
            <a:off x="7522100" y="617263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dirty="0" smtClean="0">
                <a:solidFill>
                  <a:srgbClr val="FFC000"/>
                </a:solidFill>
              </a:rPr>
              <a:t>1</a:t>
            </a:r>
            <a:endParaRPr lang="es-ES" sz="1200" b="1" dirty="0">
              <a:solidFill>
                <a:srgbClr val="FFC00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783908" y="6172631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i="1" dirty="0" smtClean="0">
                <a:solidFill>
                  <a:schemeClr val="bg1"/>
                </a:solidFill>
              </a:rPr>
              <a:t>of</a:t>
            </a:r>
            <a:endParaRPr lang="es-ES" sz="1200" b="1" i="1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8072462" y="617263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dirty="0" smtClean="0">
                <a:solidFill>
                  <a:schemeClr val="bg1"/>
                </a:solidFill>
              </a:rPr>
              <a:t>10</a:t>
            </a:r>
            <a:endParaRPr lang="es-ES" sz="1200" b="1" dirty="0">
              <a:solidFill>
                <a:schemeClr val="bg1"/>
              </a:solidFill>
            </a:endParaRPr>
          </a:p>
        </p:txBody>
      </p:sp>
      <p:pic>
        <p:nvPicPr>
          <p:cNvPr id="17" name="Imagen 6" descr="C:\Users\Design\Documents\Edu\Product Launch\btns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41382" y="6241566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n 6" descr="C:\Users\Design\Documents\Edu\Product Launch\btns.pn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250459" y="6241566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79512" y="6021288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迷你简汉真广标" pitchFamily="49" charset="-122"/>
                <a:ea typeface="迷你简汉真广标" pitchFamily="49" charset="-122"/>
              </a:rPr>
              <a:t>保研</a:t>
            </a:r>
            <a:r>
              <a:rPr lang="zh-CN" altLang="en-US" sz="3200" dirty="0" smtClean="0">
                <a:solidFill>
                  <a:srgbClr val="FFFF00"/>
                </a:solidFill>
                <a:latin typeface="迷你简汉真广标" pitchFamily="49" charset="-122"/>
                <a:ea typeface="迷你简汉真广标" pitchFamily="49" charset="-122"/>
              </a:rPr>
              <a:t>交流会</a:t>
            </a:r>
            <a:endParaRPr lang="zh-CN" altLang="en-US" sz="3200" dirty="0">
              <a:solidFill>
                <a:srgbClr val="FFFF00"/>
              </a:solidFill>
              <a:latin typeface="迷你简汉真广标" pitchFamily="49" charset="-122"/>
              <a:ea typeface="迷你简汉真广标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03848" y="6093296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    信息科学与工程学院</a:t>
            </a:r>
          </a:p>
        </p:txBody>
      </p:sp>
      <p:pic>
        <p:nvPicPr>
          <p:cNvPr id="21" name="图片 20" descr="1719370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576" y="1844824"/>
            <a:ext cx="2808312" cy="2037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81850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5 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0"/>
            <a:ext cx="1800200" cy="5282842"/>
          </a:xfrm>
          <a:prstGeom prst="rect">
            <a:avLst/>
          </a:prstGeom>
        </p:spPr>
      </p:pic>
      <p:pic>
        <p:nvPicPr>
          <p:cNvPr id="43" name="5 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0"/>
            <a:ext cx="1872208" cy="5282842"/>
          </a:xfrm>
          <a:prstGeom prst="rect">
            <a:avLst/>
          </a:prstGeom>
        </p:spPr>
      </p:pic>
      <p:pic>
        <p:nvPicPr>
          <p:cNvPr id="44" name="5 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835696" cy="5282842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0"/>
            <a:ext cx="1835696" cy="5281297"/>
          </a:xfrm>
          <a:prstGeom prst="rect">
            <a:avLst/>
          </a:prstGeom>
        </p:spPr>
      </p:pic>
      <p:sp>
        <p:nvSpPr>
          <p:cNvPr id="21" name="20 CuadroTexto"/>
          <p:cNvSpPr txBox="1"/>
          <p:nvPr/>
        </p:nvSpPr>
        <p:spPr>
          <a:xfrm>
            <a:off x="1927012" y="4805757"/>
            <a:ext cx="1708884" cy="413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1100" b="1" dirty="0">
              <a:solidFill>
                <a:srgbClr val="FFCC00"/>
              </a:solidFill>
            </a:endParaRPr>
          </a:p>
        </p:txBody>
      </p:sp>
      <p:grpSp>
        <p:nvGrpSpPr>
          <p:cNvPr id="22" name="21 Grupo"/>
          <p:cNvGrpSpPr/>
          <p:nvPr/>
        </p:nvGrpSpPr>
        <p:grpSpPr>
          <a:xfrm>
            <a:off x="3707904" y="4374623"/>
            <a:ext cx="1728193" cy="761080"/>
            <a:chOff x="47438" y="4365104"/>
            <a:chExt cx="1887535" cy="532127"/>
          </a:xfrm>
        </p:grpSpPr>
        <p:sp>
          <p:nvSpPr>
            <p:cNvPr id="23" name="22 CuadroTexto"/>
            <p:cNvSpPr txBox="1"/>
            <p:nvPr/>
          </p:nvSpPr>
          <p:spPr>
            <a:xfrm>
              <a:off x="47438" y="4365104"/>
              <a:ext cx="874001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FCC00"/>
                  </a:solidFill>
                  <a:latin typeface="Bell Gothic Std Black" pitchFamily="34" charset="0"/>
                </a:rPr>
                <a:t>加分</a:t>
              </a:r>
              <a:endParaRPr lang="es-ES" sz="2400" dirty="0">
                <a:solidFill>
                  <a:srgbClr val="FFCC00"/>
                </a:solidFill>
                <a:latin typeface="Bell Gothic Std Black" pitchFamily="34" charset="0"/>
              </a:endParaRPr>
            </a:p>
          </p:txBody>
        </p:sp>
        <p:sp>
          <p:nvSpPr>
            <p:cNvPr id="24" name="23 CuadroTexto"/>
            <p:cNvSpPr txBox="1"/>
            <p:nvPr/>
          </p:nvSpPr>
          <p:spPr>
            <a:xfrm>
              <a:off x="833911" y="4660523"/>
              <a:ext cx="1101062" cy="236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</a:rPr>
                <a:t>锦上添花</a:t>
              </a:r>
              <a:endParaRPr lang="es-ES" sz="1600" b="1" dirty="0">
                <a:solidFill>
                  <a:srgbClr val="FFCC00"/>
                </a:solidFill>
              </a:endParaRPr>
            </a:p>
          </p:txBody>
        </p:sp>
      </p:grpSp>
      <p:grpSp>
        <p:nvGrpSpPr>
          <p:cNvPr id="25" name="24 Grupo"/>
          <p:cNvGrpSpPr/>
          <p:nvPr/>
        </p:nvGrpSpPr>
        <p:grpSpPr>
          <a:xfrm>
            <a:off x="7308304" y="4374638"/>
            <a:ext cx="1835696" cy="761069"/>
            <a:chOff x="47438" y="4365104"/>
            <a:chExt cx="1966182" cy="549545"/>
          </a:xfrm>
        </p:grpSpPr>
        <p:sp>
          <p:nvSpPr>
            <p:cNvPr id="26" name="25 CuadroTexto"/>
            <p:cNvSpPr txBox="1"/>
            <p:nvPr/>
          </p:nvSpPr>
          <p:spPr>
            <a:xfrm>
              <a:off x="47438" y="4365104"/>
              <a:ext cx="857101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FCC00"/>
                  </a:solidFill>
                  <a:latin typeface="Bell Gothic Std Black" pitchFamily="34" charset="0"/>
                </a:rPr>
                <a:t>面试</a:t>
              </a:r>
              <a:endParaRPr lang="es-ES" sz="2400" dirty="0">
                <a:solidFill>
                  <a:srgbClr val="FFCC00"/>
                </a:solidFill>
                <a:latin typeface="Bell Gothic Std Black" pitchFamily="34" charset="0"/>
              </a:endParaRPr>
            </a:p>
          </p:txBody>
        </p:sp>
        <p:sp>
          <p:nvSpPr>
            <p:cNvPr id="27" name="26 CuadroTexto"/>
            <p:cNvSpPr txBox="1"/>
            <p:nvPr/>
          </p:nvSpPr>
          <p:spPr>
            <a:xfrm>
              <a:off x="818703" y="4670189"/>
              <a:ext cx="1194917" cy="244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</a:rPr>
                <a:t>综合考验</a:t>
              </a:r>
              <a:endParaRPr lang="es-ES" sz="1600" b="1" dirty="0">
                <a:solidFill>
                  <a:srgbClr val="FFCC00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419872" y="566124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迷你简汉真广标" pitchFamily="49" charset="-122"/>
                <a:ea typeface="迷你简汉真广标" pitchFamily="49" charset="-122"/>
              </a:rPr>
              <a:t>成功留给有准备的人</a:t>
            </a:r>
            <a:endParaRPr lang="zh-CN" altLang="en-US" dirty="0">
              <a:latin typeface="迷你简汉真广标" pitchFamily="49" charset="-122"/>
              <a:ea typeface="迷你简汉真广标" pitchFamily="49" charset="-122"/>
            </a:endParaRPr>
          </a:p>
        </p:txBody>
      </p:sp>
      <p:pic>
        <p:nvPicPr>
          <p:cNvPr id="28" name="11 Image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4775" y="6160756"/>
            <a:ext cx="361033" cy="304028"/>
          </a:xfrm>
          <a:prstGeom prst="rect">
            <a:avLst/>
          </a:prstGeom>
        </p:spPr>
      </p:pic>
      <p:pic>
        <p:nvPicPr>
          <p:cNvPr id="31" name="12 Image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0182" y="6160756"/>
            <a:ext cx="361033" cy="304028"/>
          </a:xfrm>
          <a:prstGeom prst="rect">
            <a:avLst/>
          </a:prstGeom>
        </p:spPr>
      </p:pic>
      <p:sp>
        <p:nvSpPr>
          <p:cNvPr id="32" name="13 CuadroTexto"/>
          <p:cNvSpPr txBox="1"/>
          <p:nvPr/>
        </p:nvSpPr>
        <p:spPr>
          <a:xfrm>
            <a:off x="7522100" y="617263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dirty="0" smtClean="0">
                <a:solidFill>
                  <a:srgbClr val="FFC000"/>
                </a:solidFill>
              </a:rPr>
              <a:t>2</a:t>
            </a:r>
            <a:endParaRPr lang="es-ES" sz="1200" b="1" dirty="0">
              <a:solidFill>
                <a:srgbClr val="FFC000"/>
              </a:solidFill>
            </a:endParaRPr>
          </a:p>
        </p:txBody>
      </p:sp>
      <p:sp>
        <p:nvSpPr>
          <p:cNvPr id="33" name="14 CuadroTexto"/>
          <p:cNvSpPr txBox="1"/>
          <p:nvPr/>
        </p:nvSpPr>
        <p:spPr>
          <a:xfrm>
            <a:off x="7783908" y="6172631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i="1" dirty="0" smtClean="0">
                <a:solidFill>
                  <a:schemeClr val="bg1"/>
                </a:solidFill>
              </a:rPr>
              <a:t>of</a:t>
            </a:r>
            <a:endParaRPr lang="es-ES" sz="1200" b="1" i="1" dirty="0">
              <a:solidFill>
                <a:schemeClr val="bg1"/>
              </a:solidFill>
            </a:endParaRPr>
          </a:p>
        </p:txBody>
      </p:sp>
      <p:sp>
        <p:nvSpPr>
          <p:cNvPr id="34" name="15 CuadroTexto"/>
          <p:cNvSpPr txBox="1"/>
          <p:nvPr/>
        </p:nvSpPr>
        <p:spPr>
          <a:xfrm>
            <a:off x="8072462" y="617263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dirty="0" smtClean="0">
                <a:solidFill>
                  <a:schemeClr val="bg1"/>
                </a:solidFill>
              </a:rPr>
              <a:t>10</a:t>
            </a:r>
            <a:endParaRPr lang="es-ES" sz="1200" b="1" dirty="0">
              <a:solidFill>
                <a:schemeClr val="bg1"/>
              </a:solidFill>
            </a:endParaRPr>
          </a:p>
        </p:txBody>
      </p:sp>
      <p:pic>
        <p:nvPicPr>
          <p:cNvPr id="35" name="Imagen 6" descr="C:\Users\Design\Documents\Edu\Product Launch\btns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41382" y="6241566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Imagen 6" descr="C:\Users\Design\Documents\Edu\Product Launch\btns.pn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250459" y="6241566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5 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0"/>
            <a:ext cx="1800200" cy="5282842"/>
          </a:xfrm>
          <a:prstGeom prst="rect">
            <a:avLst/>
          </a:prstGeom>
        </p:spPr>
      </p:pic>
      <p:grpSp>
        <p:nvGrpSpPr>
          <p:cNvPr id="14" name="13 Grupo"/>
          <p:cNvGrpSpPr/>
          <p:nvPr/>
        </p:nvGrpSpPr>
        <p:grpSpPr>
          <a:xfrm>
            <a:off x="76013" y="4374626"/>
            <a:ext cx="1615667" cy="761077"/>
            <a:chOff x="47438" y="4365104"/>
            <a:chExt cx="1885724" cy="549552"/>
          </a:xfrm>
        </p:grpSpPr>
        <p:sp>
          <p:nvSpPr>
            <p:cNvPr id="12" name="11 CuadroTexto"/>
            <p:cNvSpPr txBox="1"/>
            <p:nvPr/>
          </p:nvSpPr>
          <p:spPr>
            <a:xfrm>
              <a:off x="47438" y="4365104"/>
              <a:ext cx="933975" cy="33335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FCC00"/>
                  </a:solidFill>
                  <a:latin typeface="Bell Gothic Std Black" pitchFamily="34" charset="0"/>
                </a:rPr>
                <a:t>思想</a:t>
              </a:r>
              <a:endParaRPr lang="es-ES" sz="2400" dirty="0">
                <a:solidFill>
                  <a:srgbClr val="FFCC00"/>
                </a:solidFill>
                <a:latin typeface="Bell Gothic Std Black" pitchFamily="34" charset="0"/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726290" y="4670196"/>
              <a:ext cx="1206872" cy="244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</a:rPr>
                <a:t>重中之重</a:t>
              </a:r>
              <a:endParaRPr lang="es-ES" sz="1600" b="1" dirty="0">
                <a:solidFill>
                  <a:srgbClr val="FFCC00"/>
                </a:solidFill>
              </a:endParaRPr>
            </a:p>
          </p:txBody>
        </p:sp>
      </p:grpSp>
      <p:pic>
        <p:nvPicPr>
          <p:cNvPr id="45" name="5 Imagen"/>
          <p:cNvPicPr>
            <a:picLocks noChangeAspect="1"/>
          </p:cNvPicPr>
          <p:nvPr/>
        </p:nvPicPr>
        <p:blipFill>
          <a:blip r:embed="rId3"/>
          <a:srcRect t="81106"/>
          <a:stretch>
            <a:fillRect/>
          </a:stretch>
        </p:blipFill>
        <p:spPr>
          <a:xfrm>
            <a:off x="3707904" y="1484784"/>
            <a:ext cx="1835696" cy="998130"/>
          </a:xfrm>
          <a:prstGeom prst="rect">
            <a:avLst/>
          </a:prstGeom>
        </p:spPr>
      </p:pic>
      <p:sp>
        <p:nvSpPr>
          <p:cNvPr id="46" name="11 CuadroTexto"/>
          <p:cNvSpPr txBox="1"/>
          <p:nvPr/>
        </p:nvSpPr>
        <p:spPr>
          <a:xfrm>
            <a:off x="3779912" y="1484784"/>
            <a:ext cx="1728192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CC00"/>
                </a:solidFill>
                <a:latin typeface="Bell Gothic Std Black" pitchFamily="34" charset="0"/>
              </a:rPr>
              <a:t>     免 研</a:t>
            </a:r>
            <a:endParaRPr lang="en-US" altLang="zh-CN" sz="2400" dirty="0" smtClean="0">
              <a:solidFill>
                <a:srgbClr val="FFCC00"/>
              </a:solidFill>
              <a:latin typeface="Bell Gothic Std Black" pitchFamily="34" charset="0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latin typeface="Bell Gothic Std Black" pitchFamily="34" charset="0"/>
              </a:rPr>
              <a:t>  准备工作</a:t>
            </a:r>
            <a:endParaRPr lang="es-ES" sz="2400" dirty="0">
              <a:solidFill>
                <a:schemeClr val="bg1"/>
              </a:solidFill>
              <a:latin typeface="Bell Gothic Std Black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907704" y="4365104"/>
            <a:ext cx="1728192" cy="770602"/>
            <a:chOff x="1907704" y="4365104"/>
            <a:chExt cx="1728192" cy="770602"/>
          </a:xfrm>
        </p:grpSpPr>
        <p:sp>
          <p:nvSpPr>
            <p:cNvPr id="20" name="19 CuadroTexto"/>
            <p:cNvSpPr txBox="1"/>
            <p:nvPr/>
          </p:nvSpPr>
          <p:spPr>
            <a:xfrm>
              <a:off x="1907704" y="4365104"/>
              <a:ext cx="800219" cy="73044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FCC00"/>
                  </a:solidFill>
                  <a:latin typeface="Bell Gothic Std Black" pitchFamily="34" charset="0"/>
                </a:rPr>
                <a:t>成绩</a:t>
              </a:r>
              <a:endParaRPr lang="es-ES" sz="2400" dirty="0">
                <a:solidFill>
                  <a:srgbClr val="FFCC00"/>
                </a:solidFill>
                <a:latin typeface="Bell Gothic Std Black" pitchFamily="34" charset="0"/>
              </a:endParaRPr>
            </a:p>
          </p:txBody>
        </p:sp>
        <p:sp>
          <p:nvSpPr>
            <p:cNvPr id="47" name="12 CuadroTexto"/>
            <p:cNvSpPr txBox="1"/>
            <p:nvPr/>
          </p:nvSpPr>
          <p:spPr>
            <a:xfrm>
              <a:off x="2627784" y="4797152"/>
              <a:ext cx="1008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</a:rPr>
                <a:t>基本条件</a:t>
              </a:r>
              <a:endParaRPr lang="es-ES" sz="1600" b="1" dirty="0">
                <a:solidFill>
                  <a:srgbClr val="FFCC00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580112" y="4365104"/>
            <a:ext cx="1584176" cy="770602"/>
            <a:chOff x="5580112" y="4365104"/>
            <a:chExt cx="1584176" cy="770602"/>
          </a:xfrm>
        </p:grpSpPr>
        <p:sp>
          <p:nvSpPr>
            <p:cNvPr id="40" name="23 CuadroTexto"/>
            <p:cNvSpPr txBox="1"/>
            <p:nvPr/>
          </p:nvSpPr>
          <p:spPr>
            <a:xfrm>
              <a:off x="6156175" y="4797152"/>
              <a:ext cx="10081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</a:rPr>
                <a:t>提供机会</a:t>
              </a:r>
              <a:endParaRPr lang="es-ES" sz="1600" dirty="0">
                <a:solidFill>
                  <a:srgbClr val="FFCC00"/>
                </a:solidFill>
              </a:endParaRPr>
            </a:p>
          </p:txBody>
        </p:sp>
        <p:sp>
          <p:nvSpPr>
            <p:cNvPr id="37" name="22 CuadroTexto"/>
            <p:cNvSpPr txBox="1"/>
            <p:nvPr/>
          </p:nvSpPr>
          <p:spPr>
            <a:xfrm>
              <a:off x="5580112" y="4365104"/>
              <a:ext cx="800219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FCC00"/>
                  </a:solidFill>
                  <a:latin typeface="Bell Gothic Std Black" pitchFamily="34" charset="0"/>
                </a:rPr>
                <a:t>实习</a:t>
              </a:r>
              <a:endParaRPr lang="es-ES" sz="2400" dirty="0">
                <a:solidFill>
                  <a:srgbClr val="FFCC00"/>
                </a:solidFill>
                <a:latin typeface="Bell Gothic Std Black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7099245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26 Rectángulo"/>
          <p:cNvSpPr/>
          <p:nvPr/>
        </p:nvSpPr>
        <p:spPr>
          <a:xfrm>
            <a:off x="683568" y="2348880"/>
            <a:ext cx="7684379" cy="403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●  </a:t>
            </a:r>
            <a:r>
              <a:rPr lang="zh-CN" altLang="en-US" sz="20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读研方向的思考</a:t>
            </a:r>
            <a:endParaRPr lang="es-ES" altLang="en-US" sz="2000" spc="-150" dirty="0" smtClean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683568" y="1772816"/>
            <a:ext cx="7684379" cy="4322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●</a:t>
            </a:r>
            <a:r>
              <a:rPr lang="zh-CN" altLang="en-US" sz="20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 是否有读研究生的想法</a:t>
            </a:r>
            <a:endParaRPr lang="es-ES" sz="20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12202" y="548680"/>
            <a:ext cx="8643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ll Gothic Std Black" pitchFamily="34" charset="0"/>
              </a:rPr>
              <a:t>思想</a:t>
            </a:r>
            <a:endParaRPr lang="es-ES" sz="2800" spc="-150" dirty="0">
              <a:solidFill>
                <a:schemeClr val="tx1">
                  <a:lumMod val="75000"/>
                  <a:lumOff val="25000"/>
                </a:schemeClr>
              </a:solidFill>
              <a:latin typeface="Bell Gothic Std Black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11560" y="1268760"/>
            <a:ext cx="7829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内心的真正想法是通过不断的探寻而发现的</a:t>
            </a:r>
            <a:endParaRPr lang="es-E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043608" y="3212976"/>
            <a:ext cx="20485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通信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    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微波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  <a:p>
            <a:pPr algn="just"/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信号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    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电路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  <a:p>
            <a:pPr algn="just"/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信安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34278" y="893711"/>
            <a:ext cx="1942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ll Gothic Std Black" pitchFamily="34" charset="0"/>
              </a:rPr>
              <a:t>WHAT  DO  </a:t>
            </a:r>
            <a:r>
              <a:rPr lang="es-HN" sz="1400" spc="-150" dirty="0" smtClean="0">
                <a:solidFill>
                  <a:schemeClr val="accent6">
                    <a:lumMod val="75000"/>
                  </a:schemeClr>
                </a:solidFill>
                <a:latin typeface="Bell Gothic Std Black" pitchFamily="34" charset="0"/>
              </a:rPr>
              <a:t>YOU TH I NK</a:t>
            </a:r>
            <a:r>
              <a:rPr lang="es-HN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ll Gothic Std Black" pitchFamily="34" charset="0"/>
              </a:rPr>
              <a:t>?</a:t>
            </a:r>
            <a:endParaRPr lang="es-ES" sz="1400" spc="-150" dirty="0">
              <a:solidFill>
                <a:schemeClr val="tx1">
                  <a:lumMod val="65000"/>
                  <a:lumOff val="35000"/>
                </a:schemeClr>
              </a:solidFill>
              <a:latin typeface="Bell Gothic Std Black" pitchFamily="34" charset="0"/>
            </a:endParaRPr>
          </a:p>
        </p:txBody>
      </p:sp>
      <p:pic>
        <p:nvPicPr>
          <p:cNvPr id="12" name="11 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775" y="6160756"/>
            <a:ext cx="361033" cy="304028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0182" y="6160756"/>
            <a:ext cx="361033" cy="304028"/>
          </a:xfrm>
          <a:prstGeom prst="rect">
            <a:avLst/>
          </a:prstGeom>
        </p:spPr>
      </p:pic>
      <p:sp>
        <p:nvSpPr>
          <p:cNvPr id="14" name="13 CuadroTexto"/>
          <p:cNvSpPr txBox="1"/>
          <p:nvPr/>
        </p:nvSpPr>
        <p:spPr>
          <a:xfrm>
            <a:off x="7522100" y="617263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dirty="0" smtClean="0">
                <a:solidFill>
                  <a:srgbClr val="FFC000"/>
                </a:solidFill>
              </a:rPr>
              <a:t>3</a:t>
            </a:r>
            <a:endParaRPr lang="es-ES" sz="1200" b="1" dirty="0">
              <a:solidFill>
                <a:srgbClr val="FFC00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783908" y="6172631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i="1" dirty="0" smtClean="0">
                <a:solidFill>
                  <a:schemeClr val="bg1"/>
                </a:solidFill>
              </a:rPr>
              <a:t>of</a:t>
            </a:r>
            <a:endParaRPr lang="es-ES" sz="1200" b="1" i="1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8072462" y="617263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dirty="0" smtClean="0">
                <a:solidFill>
                  <a:schemeClr val="bg1"/>
                </a:solidFill>
              </a:rPr>
              <a:t>10</a:t>
            </a:r>
            <a:endParaRPr lang="es-ES" sz="1200" b="1" dirty="0">
              <a:solidFill>
                <a:schemeClr val="bg1"/>
              </a:solidFill>
            </a:endParaRPr>
          </a:p>
        </p:txBody>
      </p:sp>
      <p:pic>
        <p:nvPicPr>
          <p:cNvPr id="17" name="Imagen 6" descr="C:\Users\Design\Documents\Edu\Product Launch\btns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41382" y="6241566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n 6" descr="C:\Users\Design\Documents\Edu\Product Launch\btns.pn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250459" y="6241566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19 CuadroTexto"/>
          <p:cNvSpPr txBox="1"/>
          <p:nvPr/>
        </p:nvSpPr>
        <p:spPr>
          <a:xfrm>
            <a:off x="952550" y="2852936"/>
            <a:ext cx="2683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信息学院研究生方向</a:t>
            </a:r>
            <a:endParaRPr lang="es-ES" sz="16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3275856" y="3212976"/>
            <a:ext cx="2503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兴趣：喜欢做什么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  <a:p>
            <a:pPr algn="just"/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特长：擅长做什么</a:t>
            </a:r>
            <a:endParaRPr lang="es-ES" sz="1400" dirty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3616846" y="2852936"/>
            <a:ext cx="2683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考虑因素</a:t>
            </a:r>
            <a:endParaRPr lang="es-ES" sz="16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012160" y="3212976"/>
            <a:ext cx="25038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大三课程（专业课、选修课等）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  <a:p>
            <a:pPr algn="just"/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学长学姐以及任课教师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  <a:p>
            <a:pPr algn="just"/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学院各方向主页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  <a:p>
            <a:pPr algn="just"/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相关竞赛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  <a:p>
            <a:pPr algn="just"/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实习机会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6353150" y="2852936"/>
            <a:ext cx="2107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了解途径</a:t>
            </a:r>
            <a:endParaRPr lang="es-ES" sz="16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2050" name="Imagen 2" descr="C:\Users\Design\Documents\Edu\GR\Photo Portfolio\button-tic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6692" y="2878757"/>
            <a:ext cx="266055" cy="26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Imagen 2" descr="C:\Users\Design\Documents\Edu\GR\Photo Portfolio\button-tic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4920" y="2878757"/>
            <a:ext cx="266055" cy="26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Imagen 2" descr="C:\Users\Design\Documents\Edu\GR\Photo Portfolio\button-tic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7943" y="2878757"/>
            <a:ext cx="266055" cy="26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79512" y="6021288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迷你简汉真广标" pitchFamily="49" charset="-122"/>
                <a:ea typeface="迷你简汉真广标" pitchFamily="49" charset="-122"/>
              </a:rPr>
              <a:t>保研</a:t>
            </a:r>
            <a:r>
              <a:rPr lang="zh-CN" altLang="en-US" sz="3200" dirty="0" smtClean="0">
                <a:solidFill>
                  <a:srgbClr val="FFFF00"/>
                </a:solidFill>
                <a:latin typeface="迷你简汉真广标" pitchFamily="49" charset="-122"/>
                <a:ea typeface="迷你简汉真广标" pitchFamily="49" charset="-122"/>
              </a:rPr>
              <a:t>交流会</a:t>
            </a:r>
            <a:endParaRPr lang="zh-CN" altLang="en-US" sz="3200" dirty="0">
              <a:solidFill>
                <a:srgbClr val="FFFF00"/>
              </a:solidFill>
              <a:latin typeface="迷你简汉真广标" pitchFamily="49" charset="-122"/>
              <a:ea typeface="迷你简汉真广标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03848" y="6093296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    信息科学与工程学院</a:t>
            </a:r>
          </a:p>
        </p:txBody>
      </p:sp>
      <p:sp>
        <p:nvSpPr>
          <p:cNvPr id="31" name="26 Rectángulo"/>
          <p:cNvSpPr/>
          <p:nvPr/>
        </p:nvSpPr>
        <p:spPr>
          <a:xfrm>
            <a:off x="755576" y="4365104"/>
            <a:ext cx="7684379" cy="403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●  </a:t>
            </a:r>
            <a:r>
              <a:rPr lang="zh-CN" altLang="en-US" sz="20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读研类型的思考┅保内？保外？学术型？专业型？</a:t>
            </a:r>
            <a:endParaRPr lang="es-ES" altLang="en-US" sz="2000" spc="-150" dirty="0" smtClean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3" name="19 CuadroTexto"/>
          <p:cNvSpPr txBox="1"/>
          <p:nvPr/>
        </p:nvSpPr>
        <p:spPr>
          <a:xfrm>
            <a:off x="1043608" y="4869160"/>
            <a:ext cx="2683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一般情况：学术型 </a:t>
            </a:r>
            <a:r>
              <a:rPr lang="en-US" altLang="zh-CN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&gt; </a:t>
            </a:r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专业型</a:t>
            </a:r>
            <a:endParaRPr lang="es-ES" sz="16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34" name="Imagen 2" descr="C:\Users\Design\Documents\Edu\GR\Photo Portfolio\button-tic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4941168"/>
            <a:ext cx="266055" cy="26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19 CuadroTexto"/>
          <p:cNvSpPr txBox="1"/>
          <p:nvPr/>
        </p:nvSpPr>
        <p:spPr>
          <a:xfrm>
            <a:off x="3995936" y="4869160"/>
            <a:ext cx="2683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保内？保外？：因人而异</a:t>
            </a:r>
            <a:endParaRPr lang="es-ES" sz="16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37" name="Imagen 2" descr="C:\Users\Design\Documents\Edu\GR\Photo Portfolio\button-tic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941168"/>
            <a:ext cx="266055" cy="26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7 CuadroTexto"/>
          <p:cNvSpPr txBox="1"/>
          <p:nvPr/>
        </p:nvSpPr>
        <p:spPr>
          <a:xfrm>
            <a:off x="971600" y="5229200"/>
            <a:ext cx="56166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1.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信息研究生院排名  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2.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往年外推情况   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3.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地域   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4.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方向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924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  <p:bldP spid="8" grpId="0"/>
      <p:bldP spid="11" grpId="0"/>
      <p:bldP spid="20" grpId="0"/>
      <p:bldP spid="21" grpId="0"/>
      <p:bldP spid="22" grpId="0"/>
      <p:bldP spid="23" grpId="0"/>
      <p:bldP spid="24" grpId="0"/>
      <p:bldP spid="33" grpId="0"/>
      <p:bldP spid="36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12202" y="332656"/>
            <a:ext cx="1544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ll Gothic Std Black" pitchFamily="34" charset="0"/>
              </a:rPr>
              <a:t>个人实例</a:t>
            </a:r>
            <a:endParaRPr lang="es-ES" sz="2800" spc="-150" dirty="0">
              <a:solidFill>
                <a:schemeClr val="tx1">
                  <a:lumMod val="75000"/>
                  <a:lumOff val="25000"/>
                </a:schemeClr>
              </a:solidFill>
              <a:latin typeface="Bell Gothic Std Black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34278" y="677687"/>
            <a:ext cx="1971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Bell Gothic Std Black"/>
              </a:rPr>
              <a:t>PERSONAL  </a:t>
            </a:r>
            <a:r>
              <a:rPr lang="es-HN" altLang="zh-CN" sz="1400" spc="-150" dirty="0" smtClean="0">
                <a:solidFill>
                  <a:schemeClr val="accent6">
                    <a:lumMod val="75000"/>
                  </a:schemeClr>
                </a:solidFill>
                <a:latin typeface="Bell Gothic Std Black"/>
              </a:rPr>
              <a:t>EXAMPLE</a:t>
            </a:r>
            <a:endParaRPr lang="es-ES" sz="1400" spc="-150" dirty="0">
              <a:solidFill>
                <a:schemeClr val="tx1">
                  <a:lumMod val="65000"/>
                  <a:lumOff val="35000"/>
                </a:schemeClr>
              </a:solidFill>
              <a:latin typeface="Bell Gothic Std Black"/>
            </a:endParaRPr>
          </a:p>
        </p:txBody>
      </p:sp>
      <p:pic>
        <p:nvPicPr>
          <p:cNvPr id="12" name="11 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775" y="6160756"/>
            <a:ext cx="361033" cy="304028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0182" y="6160756"/>
            <a:ext cx="361033" cy="304028"/>
          </a:xfrm>
          <a:prstGeom prst="rect">
            <a:avLst/>
          </a:prstGeom>
        </p:spPr>
      </p:pic>
      <p:sp>
        <p:nvSpPr>
          <p:cNvPr id="14" name="13 CuadroTexto"/>
          <p:cNvSpPr txBox="1"/>
          <p:nvPr/>
        </p:nvSpPr>
        <p:spPr>
          <a:xfrm>
            <a:off x="7522100" y="617263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FFC000"/>
                </a:solidFill>
              </a:rPr>
              <a:t>4</a:t>
            </a:r>
            <a:endParaRPr lang="es-ES" sz="1200" b="1" dirty="0">
              <a:solidFill>
                <a:srgbClr val="FFC00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783908" y="6172631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i="1" dirty="0" smtClean="0">
                <a:solidFill>
                  <a:schemeClr val="bg1"/>
                </a:solidFill>
              </a:rPr>
              <a:t>of</a:t>
            </a:r>
            <a:endParaRPr lang="es-ES" sz="1200" b="1" i="1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8072462" y="617263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dirty="0" smtClean="0">
                <a:solidFill>
                  <a:schemeClr val="bg1"/>
                </a:solidFill>
              </a:rPr>
              <a:t>10</a:t>
            </a:r>
            <a:endParaRPr lang="es-ES" sz="1200" b="1" dirty="0">
              <a:solidFill>
                <a:schemeClr val="bg1"/>
              </a:solidFill>
            </a:endParaRPr>
          </a:p>
        </p:txBody>
      </p:sp>
      <p:pic>
        <p:nvPicPr>
          <p:cNvPr id="17" name="Imagen 6" descr="C:\Users\Design\Documents\Edu\Product Launch\btns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41382" y="6241566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n 6" descr="C:\Users\Design\Documents\Edu\Product Launch\btns.pn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250459" y="6241566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Imagen 6" descr="C:\Users\Design\Documents\Edu\Product Launch\btns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08920"/>
            <a:ext cx="349765" cy="34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79512" y="6021288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迷你简汉真广标" pitchFamily="49" charset="-122"/>
                <a:ea typeface="迷你简汉真广标" pitchFamily="49" charset="-122"/>
              </a:rPr>
              <a:t>保研</a:t>
            </a:r>
            <a:r>
              <a:rPr lang="zh-CN" altLang="en-US" sz="3200" dirty="0" smtClean="0">
                <a:solidFill>
                  <a:srgbClr val="FFFF00"/>
                </a:solidFill>
                <a:latin typeface="迷你简汉真广标" pitchFamily="49" charset="-122"/>
                <a:ea typeface="迷你简汉真广标" pitchFamily="49" charset="-122"/>
              </a:rPr>
              <a:t>交流会</a:t>
            </a:r>
            <a:endParaRPr lang="zh-CN" altLang="en-US" sz="3200" dirty="0">
              <a:solidFill>
                <a:srgbClr val="FFFF00"/>
              </a:solidFill>
              <a:latin typeface="迷你简汉真广标" pitchFamily="49" charset="-122"/>
              <a:ea typeface="迷你简汉真广标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5536" y="206084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22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1052736"/>
            <a:ext cx="1656184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3" name="TextBox 22"/>
          <p:cNvSpPr txBox="1"/>
          <p:nvPr/>
        </p:nvSpPr>
        <p:spPr>
          <a:xfrm>
            <a:off x="251520" y="1340768"/>
            <a:ext cx="16561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大二下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学长学姐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r>
              <a:rPr lang="en-US" altLang="zh-CN" dirty="0" smtClean="0">
                <a:latin typeface="幼圆" pitchFamily="49" charset="-122"/>
                <a:ea typeface="幼圆" pitchFamily="49" charset="-122"/>
              </a:rPr>
              <a:t>   +</a:t>
            </a:r>
          </a:p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个人兴趣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r>
              <a:rPr lang="en-US" altLang="zh-CN" dirty="0" smtClean="0">
                <a:latin typeface="幼圆" pitchFamily="49" charset="-122"/>
                <a:ea typeface="幼圆" pitchFamily="49" charset="-122"/>
              </a:rPr>
              <a:t> </a:t>
            </a:r>
          </a:p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决定：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通信、信号、信安三个方向，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并且选修课各选一门</a:t>
            </a:r>
            <a:endParaRPr lang="zh-CN" altLang="en-US" dirty="0"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24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768" y="1052736"/>
            <a:ext cx="1656184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5" name="TextBox 24"/>
          <p:cNvSpPr txBox="1"/>
          <p:nvPr/>
        </p:nvSpPr>
        <p:spPr>
          <a:xfrm>
            <a:off x="2411760" y="980728"/>
            <a:ext cx="1800200" cy="4319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大三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相关课程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r>
              <a:rPr lang="en-US" altLang="zh-CN" dirty="0" smtClean="0">
                <a:latin typeface="幼圆" pitchFamily="49" charset="-122"/>
                <a:ea typeface="幼圆" pitchFamily="49" charset="-122"/>
              </a:rPr>
              <a:t>   +</a:t>
            </a:r>
          </a:p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个人兴趣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r>
              <a:rPr lang="en-US" altLang="zh-CN" dirty="0" smtClean="0">
                <a:latin typeface="幼圆" pitchFamily="49" charset="-122"/>
                <a:ea typeface="幼圆" pitchFamily="49" charset="-122"/>
              </a:rPr>
              <a:t>   +</a:t>
            </a:r>
          </a:p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信安、电设竞赛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r>
              <a:rPr lang="en-US" altLang="zh-CN" dirty="0" smtClean="0">
                <a:latin typeface="幼圆" pitchFamily="49" charset="-122"/>
                <a:ea typeface="幼圆" pitchFamily="49" charset="-122"/>
              </a:rPr>
              <a:t>   +</a:t>
            </a:r>
          </a:p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学院各方向主页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r>
              <a:rPr lang="en-US" altLang="zh-CN" dirty="0" smtClean="0">
                <a:latin typeface="幼圆" pitchFamily="49" charset="-122"/>
                <a:ea typeface="幼圆" pitchFamily="49" charset="-122"/>
              </a:rPr>
              <a:t>   + </a:t>
            </a:r>
          </a:p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学长学姐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决定：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通信和电路两个方向，微波当时还在犹豫，确定通信实习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26" name="Imagen 6" descr="C:\Users\Design\Documents\Edu\Product Launch\btns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708920"/>
            <a:ext cx="349765" cy="34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1052736"/>
            <a:ext cx="1656184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9" name="TextBox 28"/>
          <p:cNvSpPr txBox="1"/>
          <p:nvPr/>
        </p:nvSpPr>
        <p:spPr>
          <a:xfrm>
            <a:off x="4716016" y="980728"/>
            <a:ext cx="172819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大三暑假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通信实习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r>
              <a:rPr lang="en-US" altLang="zh-CN" dirty="0" smtClean="0">
                <a:latin typeface="幼圆" pitchFamily="49" charset="-122"/>
                <a:ea typeface="幼圆" pitchFamily="49" charset="-122"/>
              </a:rPr>
              <a:t>   +</a:t>
            </a:r>
          </a:p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电设竞赛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r>
              <a:rPr lang="en-US" altLang="zh-CN" dirty="0" smtClean="0">
                <a:latin typeface="幼圆" pitchFamily="49" charset="-122"/>
                <a:ea typeface="幼圆" pitchFamily="49" charset="-122"/>
              </a:rPr>
              <a:t>   + </a:t>
            </a:r>
          </a:p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老师及学长学姐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决定：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确定通信电路两个方向</a:t>
            </a:r>
            <a:endParaRPr lang="en-US" altLang="zh-CN" dirty="0" smtClean="0">
              <a:solidFill>
                <a:srgbClr val="FF0000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30" name="Imagen 6" descr="C:\Users\Design\Documents\Edu\Product Launch\btns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708920"/>
            <a:ext cx="349765" cy="34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组合 33"/>
          <p:cNvGrpSpPr/>
          <p:nvPr/>
        </p:nvGrpSpPr>
        <p:grpSpPr>
          <a:xfrm>
            <a:off x="4327286" y="4215992"/>
            <a:ext cx="2071864" cy="1380210"/>
            <a:chOff x="4327286" y="4215992"/>
            <a:chExt cx="2071864" cy="1380210"/>
          </a:xfrm>
        </p:grpSpPr>
        <p:sp>
          <p:nvSpPr>
            <p:cNvPr id="32" name="椭圆形标注 31"/>
            <p:cNvSpPr/>
            <p:nvPr/>
          </p:nvSpPr>
          <p:spPr>
            <a:xfrm rot="11027215">
              <a:off x="4327286" y="4215992"/>
              <a:ext cx="2071864" cy="1380210"/>
            </a:xfrm>
            <a:prstGeom prst="wedgeEllipseCallou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499992" y="4653136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latin typeface="幼圆" pitchFamily="49" charset="-122"/>
                  <a:ea typeface="幼圆" pitchFamily="49" charset="-122"/>
                </a:rPr>
                <a:t>考虑保送类型</a:t>
              </a:r>
            </a:p>
          </p:txBody>
        </p:sp>
      </p:grpSp>
      <p:pic>
        <p:nvPicPr>
          <p:cNvPr id="35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1052736"/>
            <a:ext cx="1656184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7" name="TextBox 36"/>
          <p:cNvSpPr txBox="1"/>
          <p:nvPr/>
        </p:nvSpPr>
        <p:spPr>
          <a:xfrm>
            <a:off x="7020272" y="1052736"/>
            <a:ext cx="17281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大四短学期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决定：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r>
              <a:rPr lang="en-US" altLang="zh-CN" dirty="0" smtClean="0">
                <a:latin typeface="幼圆" pitchFamily="49" charset="-122"/>
                <a:ea typeface="幼圆" pitchFamily="49" charset="-122"/>
              </a:rPr>
              <a:t>1.</a:t>
            </a:r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电路学术保内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r>
              <a:rPr lang="en-US" altLang="zh-CN" dirty="0" smtClean="0">
                <a:latin typeface="幼圆" pitchFamily="49" charset="-122"/>
                <a:ea typeface="幼圆" pitchFamily="49" charset="-122"/>
              </a:rPr>
              <a:t>2.</a:t>
            </a:r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通信专业保内</a:t>
            </a:r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20272" y="3573016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幼圆" pitchFamily="49" charset="-122"/>
                <a:ea typeface="幼圆" pitchFamily="49" charset="-122"/>
              </a:rPr>
              <a:t>TIPS</a:t>
            </a:r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：希望大家做每一步的决定多与家人及辅导员沟通。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059832" y="6093296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    信息科学与工程学院</a:t>
            </a:r>
          </a:p>
        </p:txBody>
      </p:sp>
    </p:spTree>
    <p:extLst>
      <p:ext uri="{BB962C8B-B14F-4D97-AF65-F5344CB8AC3E}">
        <p14:creationId xmlns:p14="http://schemas.microsoft.com/office/powerpoint/2010/main" xmlns="" val="418950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23" grpId="0"/>
      <p:bldP spid="25" grpId="0"/>
      <p:bldP spid="29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12202" y="332656"/>
            <a:ext cx="8643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ll Gothic Std Black" pitchFamily="34" charset="0"/>
              </a:rPr>
              <a:t>成绩</a:t>
            </a:r>
            <a:endParaRPr lang="es-ES" sz="2800" spc="-150" dirty="0">
              <a:solidFill>
                <a:schemeClr val="tx1">
                  <a:lumMod val="75000"/>
                  <a:lumOff val="25000"/>
                </a:schemeClr>
              </a:solidFill>
              <a:latin typeface="Bell Gothic Std Black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11560" y="1052736"/>
            <a:ext cx="7829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免研的先决条件，只要努力就会有回报</a:t>
            </a:r>
            <a:endParaRPr lang="es-E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34278" y="677687"/>
            <a:ext cx="2176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pc="-150" dirty="0" smtClean="0">
                <a:latin typeface="Bell Gothic Std Black" pitchFamily="34" charset="0"/>
              </a:rPr>
              <a:t>FUNDAMENTAL </a:t>
            </a:r>
            <a:r>
              <a:rPr lang="es-HN" sz="1400" spc="-150" dirty="0" smtClean="0">
                <a:solidFill>
                  <a:schemeClr val="accent6">
                    <a:lumMod val="75000"/>
                  </a:schemeClr>
                </a:solidFill>
                <a:latin typeface="Bell Gothic Std Black" pitchFamily="34" charset="0"/>
              </a:rPr>
              <a:t>CONDITION</a:t>
            </a:r>
            <a:endParaRPr lang="es-ES" sz="1400" spc="-150" dirty="0">
              <a:solidFill>
                <a:schemeClr val="accent6">
                  <a:lumMod val="75000"/>
                </a:schemeClr>
              </a:solidFill>
              <a:latin typeface="Bell Gothic Std Black" pitchFamily="34" charset="0"/>
            </a:endParaRPr>
          </a:p>
        </p:txBody>
      </p:sp>
      <p:pic>
        <p:nvPicPr>
          <p:cNvPr id="12" name="11 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775" y="6160756"/>
            <a:ext cx="361033" cy="304028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0182" y="6160756"/>
            <a:ext cx="361033" cy="304028"/>
          </a:xfrm>
          <a:prstGeom prst="rect">
            <a:avLst/>
          </a:prstGeom>
        </p:spPr>
      </p:pic>
      <p:sp>
        <p:nvSpPr>
          <p:cNvPr id="14" name="13 CuadroTexto"/>
          <p:cNvSpPr txBox="1"/>
          <p:nvPr/>
        </p:nvSpPr>
        <p:spPr>
          <a:xfrm>
            <a:off x="7522100" y="617263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FFC000"/>
                </a:solidFill>
              </a:rPr>
              <a:t>5</a:t>
            </a:r>
            <a:endParaRPr lang="es-ES" sz="1200" b="1" dirty="0">
              <a:solidFill>
                <a:srgbClr val="FFC00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783908" y="6172631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i="1" dirty="0" smtClean="0">
                <a:solidFill>
                  <a:schemeClr val="bg1"/>
                </a:solidFill>
              </a:rPr>
              <a:t>of</a:t>
            </a:r>
            <a:endParaRPr lang="es-ES" sz="1200" b="1" i="1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8072462" y="617263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dirty="0" smtClean="0">
                <a:solidFill>
                  <a:schemeClr val="bg1"/>
                </a:solidFill>
              </a:rPr>
              <a:t>10</a:t>
            </a:r>
          </a:p>
        </p:txBody>
      </p:sp>
      <p:pic>
        <p:nvPicPr>
          <p:cNvPr id="17" name="Imagen 6" descr="C:\Users\Design\Documents\Edu\Product Launch\btns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41382" y="6241566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n 6" descr="C:\Users\Design\Documents\Edu\Product Launch\btns.pn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250459" y="6241566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Imagen 2" descr="C:\Users\Design\Documents\Edu\GR\Photo Portfolio\button-tic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49080"/>
            <a:ext cx="266055" cy="26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32 Conector recto"/>
          <p:cNvCxnSpPr/>
          <p:nvPr/>
        </p:nvCxnSpPr>
        <p:spPr>
          <a:xfrm>
            <a:off x="2248694" y="1772817"/>
            <a:ext cx="0" cy="280831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35 Conector recto"/>
          <p:cNvCxnSpPr/>
          <p:nvPr/>
        </p:nvCxnSpPr>
        <p:spPr>
          <a:xfrm rot="5400000">
            <a:off x="3492674" y="3140968"/>
            <a:ext cx="2879526" cy="79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6" name="组合 45"/>
          <p:cNvGrpSpPr/>
          <p:nvPr/>
        </p:nvGrpSpPr>
        <p:grpSpPr>
          <a:xfrm>
            <a:off x="683567" y="1838717"/>
            <a:ext cx="7684380" cy="2325803"/>
            <a:chOff x="683567" y="1838717"/>
            <a:chExt cx="7684380" cy="2325803"/>
          </a:xfrm>
        </p:grpSpPr>
        <p:grpSp>
          <p:nvGrpSpPr>
            <p:cNvPr id="45" name="组合 44"/>
            <p:cNvGrpSpPr/>
            <p:nvPr/>
          </p:nvGrpSpPr>
          <p:grpSpPr>
            <a:xfrm>
              <a:off x="683567" y="1838717"/>
              <a:ext cx="7684380" cy="2007238"/>
              <a:chOff x="683567" y="1838717"/>
              <a:chExt cx="7684380" cy="2007238"/>
            </a:xfrm>
          </p:grpSpPr>
          <p:sp>
            <p:nvSpPr>
              <p:cNvPr id="31" name="27 Rectángulo"/>
              <p:cNvSpPr/>
              <p:nvPr/>
            </p:nvSpPr>
            <p:spPr>
              <a:xfrm>
                <a:off x="683568" y="3501008"/>
                <a:ext cx="7684379" cy="34494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8" name="27 Rectángulo"/>
              <p:cNvSpPr/>
              <p:nvPr/>
            </p:nvSpPr>
            <p:spPr>
              <a:xfrm>
                <a:off x="683568" y="2996952"/>
                <a:ext cx="7684379" cy="34494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7" name="26 Rectángulo"/>
              <p:cNvSpPr/>
              <p:nvPr/>
            </p:nvSpPr>
            <p:spPr>
              <a:xfrm>
                <a:off x="683568" y="2420888"/>
                <a:ext cx="7684379" cy="37589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" name="1 Rectángulo"/>
              <p:cNvSpPr/>
              <p:nvPr/>
            </p:nvSpPr>
            <p:spPr>
              <a:xfrm>
                <a:off x="683567" y="1838717"/>
                <a:ext cx="7684379" cy="3895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sp>
          <p:nvSpPr>
            <p:cNvPr id="19" name="18 CuadroTexto"/>
            <p:cNvSpPr txBox="1"/>
            <p:nvPr/>
          </p:nvSpPr>
          <p:spPr>
            <a:xfrm>
              <a:off x="755576" y="1856196"/>
              <a:ext cx="1480032" cy="203132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pPr marL="171450" indent="-171450" algn="just"/>
              <a:r>
                <a:rPr lang="zh-CN" altLang="en-US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幼圆" pitchFamily="49" charset="-122"/>
                  <a:ea typeface="幼圆" pitchFamily="49" charset="-122"/>
                </a:rPr>
                <a:t>学年</a:t>
              </a:r>
              <a:endParaRPr lang="en-US" altLang="en-US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  <a:p>
              <a:pPr marL="171450" indent="-171450" algn="just"/>
              <a:endParaRPr lang="en-US" altLang="zh-CN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  <a:p>
              <a:pPr marL="171450" indent="-171450" algn="just"/>
              <a:r>
                <a:rPr lang="zh-CN" altLang="en-US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幼圆" pitchFamily="49" charset="-122"/>
                  <a:ea typeface="幼圆" pitchFamily="49" charset="-122"/>
                </a:rPr>
                <a:t>大一</a:t>
              </a:r>
              <a:endParaRPr lang="en-US" altLang="en-US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  <a:p>
              <a:pPr marL="171450" indent="-171450" algn="just"/>
              <a:endParaRPr lang="en-US" altLang="zh-CN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  <a:p>
              <a:pPr marL="171450" indent="-171450" algn="just"/>
              <a:r>
                <a:rPr lang="zh-CN" altLang="en-US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幼圆" pitchFamily="49" charset="-122"/>
                  <a:ea typeface="幼圆" pitchFamily="49" charset="-122"/>
                </a:rPr>
                <a:t>大二</a:t>
              </a:r>
              <a:endParaRPr lang="en-US" altLang="en-US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  <a:p>
              <a:pPr marL="171450" indent="-171450" algn="just"/>
              <a:endParaRPr lang="en-US" altLang="zh-CN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  <a:p>
              <a:pPr marL="171450" indent="-171450" algn="just"/>
              <a:r>
                <a:rPr lang="zh-CN" altLang="en-US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幼圆" pitchFamily="49" charset="-122"/>
                  <a:ea typeface="幼圆" pitchFamily="49" charset="-122"/>
                </a:rPr>
                <a:t>大三</a:t>
              </a:r>
              <a:endParaRPr lang="en-US" altLang="en-US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</p:txBody>
        </p:sp>
        <p:sp>
          <p:nvSpPr>
            <p:cNvPr id="34" name="33 CuadroTexto"/>
            <p:cNvSpPr txBox="1"/>
            <p:nvPr/>
          </p:nvSpPr>
          <p:spPr>
            <a:xfrm>
              <a:off x="2509086" y="1856196"/>
              <a:ext cx="4007130" cy="2308324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pPr marL="171450" indent="-171450" algn="just"/>
              <a:r>
                <a:rPr lang="zh-CN" altLang="en-US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幼圆" pitchFamily="49" charset="-122"/>
                  <a:ea typeface="幼圆" pitchFamily="49" charset="-122"/>
                </a:rPr>
                <a:t>算入免研总学分</a:t>
              </a:r>
              <a:endParaRPr lang="en-US" altLang="en-US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  <a:p>
              <a:pPr marL="171450" indent="-171450" algn="just"/>
              <a:endParaRPr lang="en-US" altLang="en-US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  <a:p>
              <a:pPr marL="171450" indent="-171450" algn="just"/>
              <a:r>
                <a:rPr lang="en-US" altLang="en-US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幼圆" pitchFamily="49" charset="-122"/>
                  <a:ea typeface="幼圆" pitchFamily="49" charset="-122"/>
                </a:rPr>
                <a:t>42.5</a:t>
              </a:r>
            </a:p>
            <a:p>
              <a:pPr marL="171450" indent="-171450" algn="just"/>
              <a:endParaRPr lang="en-US" altLang="en-US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  <a:p>
              <a:pPr marL="171450" indent="-171450" algn="just"/>
              <a:r>
                <a:rPr lang="en-US" altLang="en-US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幼圆" pitchFamily="49" charset="-122"/>
                  <a:ea typeface="幼圆" pitchFamily="49" charset="-122"/>
                </a:rPr>
                <a:t>47</a:t>
              </a:r>
            </a:p>
            <a:p>
              <a:pPr marL="171450" indent="-171450" algn="just"/>
              <a:endParaRPr lang="en-US" altLang="en-US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  <a:p>
              <a:pPr marL="171450" indent="-171450" algn="just"/>
              <a:r>
                <a:rPr lang="en-US" altLang="en-US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幼圆" pitchFamily="49" charset="-122"/>
                  <a:ea typeface="幼圆" pitchFamily="49" charset="-122"/>
                </a:rPr>
                <a:t>21.5</a:t>
              </a:r>
              <a:endParaRPr lang="en-US" altLang="en-US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  <a:p>
              <a:pPr marL="171450" indent="-171450" algn="just"/>
              <a:endParaRPr lang="en-US" altLang="en-US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</p:txBody>
        </p:sp>
        <p:sp>
          <p:nvSpPr>
            <p:cNvPr id="37" name="36 CuadroTexto"/>
            <p:cNvSpPr txBox="1"/>
            <p:nvPr/>
          </p:nvSpPr>
          <p:spPr>
            <a:xfrm>
              <a:off x="5220073" y="1856196"/>
              <a:ext cx="2808312" cy="203132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pPr algn="just"/>
              <a:r>
                <a:rPr lang="zh-CN" altLang="en-US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幼圆" pitchFamily="49" charset="-122"/>
                  <a:ea typeface="幼圆" pitchFamily="49" charset="-122"/>
                </a:rPr>
                <a:t>占免研总学分的比重</a:t>
              </a:r>
              <a:endParaRPr lang="en-US" altLang="en-US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  <a:p>
              <a:pPr algn="just"/>
              <a:endParaRPr lang="en-US" altLang="en-US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  <a:p>
              <a:pPr algn="just"/>
              <a:r>
                <a:rPr lang="en-US" altLang="en-US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幼圆" pitchFamily="49" charset="-122"/>
                  <a:ea typeface="幼圆" pitchFamily="49" charset="-122"/>
                </a:rPr>
                <a:t>38.3</a:t>
              </a:r>
              <a:r>
                <a:rPr lang="en-US" altLang="zh-CN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幼圆" pitchFamily="49" charset="-122"/>
                  <a:ea typeface="幼圆" pitchFamily="49" charset="-122"/>
                </a:rPr>
                <a:t>%</a:t>
              </a:r>
              <a:endParaRPr lang="en-US" altLang="en-US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  <a:p>
              <a:pPr algn="just"/>
              <a:endParaRPr lang="en-US" altLang="en-US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  <a:p>
              <a:pPr algn="just"/>
              <a:r>
                <a:rPr lang="en-US" altLang="en-US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幼圆" pitchFamily="49" charset="-122"/>
                  <a:ea typeface="幼圆" pitchFamily="49" charset="-122"/>
                </a:rPr>
                <a:t>42.3%</a:t>
              </a:r>
            </a:p>
            <a:p>
              <a:pPr algn="just"/>
              <a:endParaRPr lang="en-US" altLang="en-US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  <a:p>
              <a:pPr algn="just"/>
              <a:r>
                <a:rPr lang="en-US" altLang="en-US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幼圆" pitchFamily="49" charset="-122"/>
                  <a:ea typeface="幼圆" pitchFamily="49" charset="-122"/>
                </a:rPr>
                <a:t>19.4%</a:t>
              </a:r>
              <a:endParaRPr lang="en-US" altLang="en-US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endParaRPr>
            </a:p>
          </p:txBody>
        </p:sp>
      </p:grpSp>
      <p:sp>
        <p:nvSpPr>
          <p:cNvPr id="38" name="37 CuadroTexto"/>
          <p:cNvSpPr txBox="1"/>
          <p:nvPr/>
        </p:nvSpPr>
        <p:spPr>
          <a:xfrm>
            <a:off x="755576" y="407707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dirty="0" smtClean="0">
                <a:latin typeface="幼圆" pitchFamily="49" charset="-122"/>
                <a:ea typeface="幼圆" pitchFamily="49" charset="-122"/>
              </a:rPr>
              <a:t>关于学生工作与学习的一点建议</a:t>
            </a:r>
            <a:endParaRPr lang="es-ES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9512" y="6021288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迷你简汉真广标" pitchFamily="49" charset="-122"/>
                <a:ea typeface="迷你简汉真广标" pitchFamily="49" charset="-122"/>
              </a:rPr>
              <a:t>保研</a:t>
            </a:r>
            <a:r>
              <a:rPr lang="zh-CN" altLang="en-US" sz="3200" dirty="0" smtClean="0">
                <a:solidFill>
                  <a:srgbClr val="FFFF00"/>
                </a:solidFill>
                <a:latin typeface="迷你简汉真广标" pitchFamily="49" charset="-122"/>
                <a:ea typeface="迷你简汉真广标" pitchFamily="49" charset="-122"/>
              </a:rPr>
              <a:t>交流会</a:t>
            </a:r>
            <a:endParaRPr lang="zh-CN" altLang="en-US" sz="3200" dirty="0">
              <a:solidFill>
                <a:srgbClr val="FFFF00"/>
              </a:solidFill>
              <a:latin typeface="迷你简汉真广标" pitchFamily="49" charset="-122"/>
              <a:ea typeface="迷你简汉真广标" pitchFamily="49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75856" y="6093296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    信息科学与工程学院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27584" y="4581128"/>
            <a:ext cx="54726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学习时间 </a:t>
            </a:r>
            <a:r>
              <a:rPr lang="en-US" altLang="zh-CN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+ </a:t>
            </a:r>
            <a:r>
              <a:rPr lang="zh-CN" altLang="en-US" sz="1600" spc="-150" dirty="0" smtClean="0">
                <a:solidFill>
                  <a:schemeClr val="accent6">
                    <a:lumMod val="75000"/>
                  </a:schemeClr>
                </a:solidFill>
                <a:latin typeface="幼圆" pitchFamily="49" charset="-122"/>
                <a:ea typeface="幼圆" pitchFamily="49" charset="-122"/>
              </a:rPr>
              <a:t>休闲时间</a:t>
            </a:r>
            <a:endParaRPr lang="en-US" altLang="zh-CN" sz="1600" spc="-150" dirty="0" smtClean="0">
              <a:solidFill>
                <a:schemeClr val="accent6">
                  <a:lumMod val="75000"/>
                </a:schemeClr>
              </a:solidFill>
              <a:latin typeface="幼圆" pitchFamily="49" charset="-122"/>
              <a:ea typeface="幼圆" pitchFamily="49" charset="-122"/>
            </a:endParaRPr>
          </a:p>
          <a:p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学习时间 </a:t>
            </a:r>
            <a:r>
              <a:rPr lang="en-US" altLang="zh-CN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+ </a:t>
            </a:r>
            <a:r>
              <a:rPr lang="zh-CN" altLang="en-US" sz="1600" spc="-150" dirty="0" smtClean="0">
                <a:solidFill>
                  <a:schemeClr val="accent6">
                    <a:lumMod val="75000"/>
                  </a:schemeClr>
                </a:solidFill>
                <a:latin typeface="幼圆" pitchFamily="49" charset="-122"/>
                <a:ea typeface="幼圆" pitchFamily="49" charset="-122"/>
              </a:rPr>
              <a:t>工作时间</a:t>
            </a:r>
            <a:r>
              <a:rPr lang="en-US" altLang="zh-CN" sz="1600" spc="-150" dirty="0" smtClean="0">
                <a:solidFill>
                  <a:schemeClr val="accent6">
                    <a:lumMod val="75000"/>
                  </a:schemeClr>
                </a:solidFill>
                <a:latin typeface="幼圆" pitchFamily="49" charset="-122"/>
                <a:ea typeface="幼圆" pitchFamily="49" charset="-122"/>
              </a:rPr>
              <a:t>+</a:t>
            </a:r>
            <a:r>
              <a:rPr lang="zh-CN" altLang="en-US" sz="1600" spc="-150" dirty="0" smtClean="0">
                <a:solidFill>
                  <a:schemeClr val="accent6">
                    <a:lumMod val="75000"/>
                  </a:schemeClr>
                </a:solidFill>
                <a:latin typeface="幼圆" pitchFamily="49" charset="-122"/>
                <a:ea typeface="幼圆" pitchFamily="49" charset="-122"/>
              </a:rPr>
              <a:t>休闲时间</a:t>
            </a:r>
            <a:endParaRPr lang="en-US" altLang="zh-CN" sz="1600" spc="-150" dirty="0" smtClean="0">
              <a:solidFill>
                <a:schemeClr val="accent6">
                  <a:lumMod val="75000"/>
                </a:schemeClr>
              </a:solidFill>
              <a:latin typeface="幼圆" pitchFamily="49" charset="-122"/>
              <a:ea typeface="幼圆" pitchFamily="49" charset="-122"/>
            </a:endParaRPr>
          </a:p>
          <a:p>
            <a:endParaRPr lang="en-US" altLang="zh-CN" sz="1600" spc="-150" dirty="0" smtClean="0">
              <a:solidFill>
                <a:schemeClr val="accent6">
                  <a:lumMod val="75000"/>
                </a:schemeClr>
              </a:solidFill>
              <a:latin typeface="幼圆" pitchFamily="49" charset="-122"/>
              <a:ea typeface="幼圆" pitchFamily="49" charset="-122"/>
            </a:endParaRPr>
          </a:p>
          <a:p>
            <a:r>
              <a:rPr lang="zh-CN" altLang="en-US" sz="1600" spc="-150" dirty="0" smtClean="0">
                <a:solidFill>
                  <a:schemeClr val="accent6">
                    <a:lumMod val="75000"/>
                  </a:schemeClr>
                </a:solidFill>
                <a:latin typeface="幼圆" pitchFamily="49" charset="-122"/>
                <a:ea typeface="幼圆" pitchFamily="49" charset="-122"/>
              </a:rPr>
              <a:t>都要认真对待  不要混淆</a:t>
            </a:r>
          </a:p>
        </p:txBody>
      </p:sp>
    </p:spTree>
    <p:extLst>
      <p:ext uri="{BB962C8B-B14F-4D97-AF65-F5344CB8AC3E}">
        <p14:creationId xmlns:p14="http://schemas.microsoft.com/office/powerpoint/2010/main" xmlns="" val="105498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38" grpId="0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1700808"/>
            <a:ext cx="7684379" cy="4322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●</a:t>
            </a:r>
            <a:r>
              <a:rPr lang="zh-CN" altLang="en-US" sz="20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 竞赛获奖</a:t>
            </a:r>
            <a:endParaRPr lang="es-ES" sz="20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12202" y="548680"/>
            <a:ext cx="8643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ll Gothic Std Black" pitchFamily="34" charset="0"/>
              </a:rPr>
              <a:t>加分</a:t>
            </a:r>
            <a:endParaRPr lang="es-ES" sz="2800" spc="-150" dirty="0">
              <a:solidFill>
                <a:schemeClr val="tx1">
                  <a:lumMod val="75000"/>
                  <a:lumOff val="25000"/>
                </a:schemeClr>
              </a:solidFill>
              <a:latin typeface="Bell Gothic Std Black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11560" y="1268760"/>
            <a:ext cx="7829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在最终排名上往往起到了决定性的作用</a:t>
            </a:r>
            <a:endParaRPr lang="es-E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99592" y="3645024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最重要：时间安排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(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例如学生会同学可以选择主要在假期的竞赛）  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  <a:p>
            <a:pPr algn="just"/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次重要：通过竞赛能得到什么（ 例如可以选择与想免研的方向有关的竞赛）       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34278" y="893711"/>
            <a:ext cx="1482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ll Gothic Std Black" pitchFamily="34" charset="0"/>
              </a:rPr>
              <a:t>GREATLY </a:t>
            </a:r>
            <a:r>
              <a:rPr lang="es-HN" sz="1400" spc="-150" dirty="0" smtClean="0">
                <a:solidFill>
                  <a:schemeClr val="accent6">
                    <a:lumMod val="75000"/>
                  </a:schemeClr>
                </a:solidFill>
                <a:latin typeface="Bell Gothic Std Black" pitchFamily="34" charset="0"/>
              </a:rPr>
              <a:t>USEFUL</a:t>
            </a:r>
            <a:endParaRPr lang="es-ES" sz="1400" spc="-150" dirty="0">
              <a:solidFill>
                <a:schemeClr val="tx1">
                  <a:lumMod val="65000"/>
                  <a:lumOff val="35000"/>
                </a:schemeClr>
              </a:solidFill>
              <a:latin typeface="Bell Gothic Std Black" pitchFamily="34" charset="0"/>
            </a:endParaRPr>
          </a:p>
        </p:txBody>
      </p:sp>
      <p:pic>
        <p:nvPicPr>
          <p:cNvPr id="12" name="11 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775" y="6160756"/>
            <a:ext cx="361033" cy="304028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0182" y="6160756"/>
            <a:ext cx="361033" cy="304028"/>
          </a:xfrm>
          <a:prstGeom prst="rect">
            <a:avLst/>
          </a:prstGeom>
        </p:spPr>
      </p:pic>
      <p:sp>
        <p:nvSpPr>
          <p:cNvPr id="14" name="13 CuadroTexto"/>
          <p:cNvSpPr txBox="1"/>
          <p:nvPr/>
        </p:nvSpPr>
        <p:spPr>
          <a:xfrm>
            <a:off x="7522100" y="617263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dirty="0" smtClean="0">
                <a:solidFill>
                  <a:srgbClr val="FFC000"/>
                </a:solidFill>
              </a:rPr>
              <a:t>6</a:t>
            </a:r>
            <a:endParaRPr lang="es-ES" sz="1200" b="1" dirty="0">
              <a:solidFill>
                <a:srgbClr val="FFC00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783908" y="6172631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i="1" dirty="0" smtClean="0">
                <a:solidFill>
                  <a:schemeClr val="bg1"/>
                </a:solidFill>
              </a:rPr>
              <a:t>of</a:t>
            </a:r>
            <a:endParaRPr lang="es-ES" sz="1200" b="1" i="1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8072462" y="617263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dirty="0" smtClean="0">
                <a:solidFill>
                  <a:schemeClr val="bg1"/>
                </a:solidFill>
              </a:rPr>
              <a:t>10</a:t>
            </a:r>
            <a:endParaRPr lang="es-ES" sz="1200" b="1" dirty="0">
              <a:solidFill>
                <a:schemeClr val="bg1"/>
              </a:solidFill>
            </a:endParaRPr>
          </a:p>
        </p:txBody>
      </p:sp>
      <p:pic>
        <p:nvPicPr>
          <p:cNvPr id="17" name="Imagen 6" descr="C:\Users\Design\Documents\Edu\Product Launch\btns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41382" y="6241566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n 6" descr="C:\Users\Design\Documents\Edu\Product Launch\btns.pn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250459" y="6241566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19 CuadroTexto"/>
          <p:cNvSpPr txBox="1"/>
          <p:nvPr/>
        </p:nvSpPr>
        <p:spPr>
          <a:xfrm>
            <a:off x="981434" y="4267275"/>
            <a:ext cx="13583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竞赛的准备</a:t>
            </a:r>
            <a:endParaRPr lang="es-ES" sz="16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971600" y="4581129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相关课程知识 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+ 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前人经验材料（向参加过的同学了解）</a:t>
            </a:r>
            <a:endParaRPr lang="es-ES" sz="1400" dirty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2050" name="Imagen 2" descr="C:\Users\Design\Documents\Edu\GR\Photo Portfolio\button-tic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293096"/>
            <a:ext cx="266055" cy="26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79512" y="6021288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迷你简汉真广标" pitchFamily="49" charset="-122"/>
                <a:ea typeface="迷你简汉真广标" pitchFamily="49" charset="-122"/>
              </a:rPr>
              <a:t>保研</a:t>
            </a:r>
            <a:r>
              <a:rPr lang="zh-CN" altLang="en-US" sz="3200" dirty="0" smtClean="0">
                <a:solidFill>
                  <a:srgbClr val="FFFF00"/>
                </a:solidFill>
                <a:latin typeface="迷你简汉真广标" pitchFamily="49" charset="-122"/>
                <a:ea typeface="迷你简汉真广标" pitchFamily="49" charset="-122"/>
              </a:rPr>
              <a:t>交流会</a:t>
            </a:r>
            <a:endParaRPr lang="zh-CN" altLang="en-US" sz="3200" dirty="0">
              <a:solidFill>
                <a:srgbClr val="FFFF00"/>
              </a:solidFill>
              <a:latin typeface="迷你简汉真广标" pitchFamily="49" charset="-122"/>
              <a:ea typeface="迷你简汉真广标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03848" y="6093296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    信息科学与工程学院</a:t>
            </a:r>
          </a:p>
        </p:txBody>
      </p:sp>
      <p:sp>
        <p:nvSpPr>
          <p:cNvPr id="33" name="19 CuadroTexto"/>
          <p:cNvSpPr txBox="1"/>
          <p:nvPr/>
        </p:nvSpPr>
        <p:spPr>
          <a:xfrm>
            <a:off x="971600" y="2348880"/>
            <a:ext cx="2683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参加什么类型的竞赛</a:t>
            </a:r>
            <a:endParaRPr lang="es-ES" sz="16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34" name="Imagen 2" descr="C:\Users\Design\Documents\Edu\GR\Photo Portfolio\button-tic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266055" cy="26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19 CuadroTexto"/>
          <p:cNvSpPr txBox="1"/>
          <p:nvPr/>
        </p:nvSpPr>
        <p:spPr>
          <a:xfrm>
            <a:off x="971600" y="3356992"/>
            <a:ext cx="2683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参加竞赛的考虑因素</a:t>
            </a:r>
            <a:endParaRPr lang="es-ES" sz="16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37" name="Imagen 2" descr="C:\Users\Design\Documents\Edu\GR\Photo Portfolio\button-tic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29000"/>
            <a:ext cx="266055" cy="26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7 CuadroTexto"/>
          <p:cNvSpPr txBox="1"/>
          <p:nvPr/>
        </p:nvSpPr>
        <p:spPr>
          <a:xfrm>
            <a:off x="899592" y="2708920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1.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从兴趣出发，鼓励大家参加任何类型的竞赛，主要是大一、大二同学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  <a:p>
            <a:pPr algn="just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2.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为了免研加分，自然要选择竞赛等级高，获奖范围广，专业有利的竞赛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 rot="1615727">
            <a:off x="6449580" y="1836267"/>
            <a:ext cx="2232248" cy="1512168"/>
            <a:chOff x="6079012" y="1945380"/>
            <a:chExt cx="2376264" cy="1440160"/>
          </a:xfrm>
        </p:grpSpPr>
        <p:sp>
          <p:nvSpPr>
            <p:cNvPr id="32" name="椭圆形标注 31"/>
            <p:cNvSpPr/>
            <p:nvPr/>
          </p:nvSpPr>
          <p:spPr>
            <a:xfrm>
              <a:off x="6079012" y="1945380"/>
              <a:ext cx="2376264" cy="1440160"/>
            </a:xfrm>
            <a:prstGeom prst="wedgeEllipseCallou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60702" y="2296196"/>
              <a:ext cx="1711698" cy="791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latin typeface="幼圆" pitchFamily="49" charset="-122"/>
                  <a:ea typeface="幼圆" pitchFamily="49" charset="-122"/>
                </a:rPr>
                <a:t>本学年推荐竞赛：数模、电设、信安、智能车</a:t>
              </a:r>
              <a:endParaRPr lang="zh-CN" altLang="en-US" sz="1600" dirty="0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652120" y="3717032"/>
            <a:ext cx="2520280" cy="1728192"/>
            <a:chOff x="6079012" y="1945380"/>
            <a:chExt cx="2376264" cy="1440160"/>
          </a:xfrm>
        </p:grpSpPr>
        <p:sp>
          <p:nvSpPr>
            <p:cNvPr id="42" name="椭圆形标注 41"/>
            <p:cNvSpPr/>
            <p:nvPr/>
          </p:nvSpPr>
          <p:spPr>
            <a:xfrm>
              <a:off x="6079012" y="1945380"/>
              <a:ext cx="2376264" cy="1440160"/>
            </a:xfrm>
            <a:prstGeom prst="wedgeEllipseCallou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282692" y="2185407"/>
              <a:ext cx="2019276" cy="897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latin typeface="幼圆" pitchFamily="49" charset="-122"/>
                  <a:ea typeface="幼圆" pitchFamily="49" charset="-122"/>
                </a:rPr>
                <a:t>一点建议：</a:t>
              </a:r>
              <a:endParaRPr lang="en-US" altLang="zh-CN" sz="1600" dirty="0" smtClean="0">
                <a:latin typeface="幼圆" pitchFamily="49" charset="-122"/>
                <a:ea typeface="幼圆" pitchFamily="49" charset="-122"/>
              </a:endParaRPr>
            </a:p>
            <a:p>
              <a:r>
                <a:rPr lang="zh-CN" altLang="en-US" sz="1600" dirty="0" smtClean="0">
                  <a:latin typeface="幼圆" pitchFamily="49" charset="-122"/>
                  <a:ea typeface="幼圆" pitchFamily="49" charset="-122"/>
                </a:rPr>
                <a:t>竞赛变数大，不一定成绩好竞赛就好，希望大家保持良好心态</a:t>
              </a:r>
              <a:endParaRPr lang="zh-CN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70924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  <p:bldP spid="8" grpId="0"/>
      <p:bldP spid="11" grpId="0"/>
      <p:bldP spid="20" grpId="0"/>
      <p:bldP spid="21" grpId="0"/>
      <p:bldP spid="33" grpId="0"/>
      <p:bldP spid="36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26 Rectángulo"/>
          <p:cNvSpPr/>
          <p:nvPr/>
        </p:nvSpPr>
        <p:spPr>
          <a:xfrm>
            <a:off x="683568" y="2204864"/>
            <a:ext cx="7684379" cy="403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●  </a:t>
            </a:r>
            <a:r>
              <a:rPr lang="zh-CN" altLang="en-US" sz="20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荣誉称号</a:t>
            </a:r>
            <a:endParaRPr lang="es-ES" altLang="en-US" sz="2000" spc="-150" dirty="0" smtClean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2" name="11 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775" y="6160756"/>
            <a:ext cx="361033" cy="304028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0182" y="6160756"/>
            <a:ext cx="361033" cy="304028"/>
          </a:xfrm>
          <a:prstGeom prst="rect">
            <a:avLst/>
          </a:prstGeom>
        </p:spPr>
      </p:pic>
      <p:sp>
        <p:nvSpPr>
          <p:cNvPr id="14" name="13 CuadroTexto"/>
          <p:cNvSpPr txBox="1"/>
          <p:nvPr/>
        </p:nvSpPr>
        <p:spPr>
          <a:xfrm>
            <a:off x="7522100" y="617263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dirty="0" smtClean="0">
                <a:solidFill>
                  <a:srgbClr val="FFC000"/>
                </a:solidFill>
              </a:rPr>
              <a:t>7</a:t>
            </a:r>
            <a:endParaRPr lang="es-ES" sz="1200" b="1" dirty="0">
              <a:solidFill>
                <a:srgbClr val="FFC00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783908" y="6172631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i="1" dirty="0" smtClean="0">
                <a:solidFill>
                  <a:schemeClr val="bg1"/>
                </a:solidFill>
              </a:rPr>
              <a:t>of</a:t>
            </a:r>
            <a:endParaRPr lang="es-ES" sz="1200" b="1" i="1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8072462" y="617263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dirty="0" smtClean="0">
                <a:solidFill>
                  <a:schemeClr val="bg1"/>
                </a:solidFill>
              </a:rPr>
              <a:t>10</a:t>
            </a:r>
            <a:endParaRPr lang="es-ES" sz="1200" b="1" dirty="0">
              <a:solidFill>
                <a:schemeClr val="bg1"/>
              </a:solidFill>
            </a:endParaRPr>
          </a:p>
        </p:txBody>
      </p:sp>
      <p:pic>
        <p:nvPicPr>
          <p:cNvPr id="17" name="Imagen 6" descr="C:\Users\Design\Documents\Edu\Product Launch\btns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41382" y="6241566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n 6" descr="C:\Users\Design\Documents\Edu\Product Launch\btns.pn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250459" y="6241566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79512" y="6021288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迷你简汉真广标" pitchFamily="49" charset="-122"/>
                <a:ea typeface="迷你简汉真广标" pitchFamily="49" charset="-122"/>
              </a:rPr>
              <a:t>保研</a:t>
            </a:r>
            <a:r>
              <a:rPr lang="zh-CN" altLang="en-US" sz="3200" dirty="0" smtClean="0">
                <a:solidFill>
                  <a:srgbClr val="FFFF00"/>
                </a:solidFill>
                <a:latin typeface="迷你简汉真广标" pitchFamily="49" charset="-122"/>
                <a:ea typeface="迷你简汉真广标" pitchFamily="49" charset="-122"/>
              </a:rPr>
              <a:t>交流会</a:t>
            </a:r>
            <a:endParaRPr lang="zh-CN" altLang="en-US" sz="3200" dirty="0">
              <a:solidFill>
                <a:srgbClr val="FFFF00"/>
              </a:solidFill>
              <a:latin typeface="迷你简汉真广标" pitchFamily="49" charset="-122"/>
              <a:ea typeface="迷你简汉真广标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03848" y="6093296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    信息科学与工程学院</a:t>
            </a:r>
          </a:p>
        </p:txBody>
      </p:sp>
      <p:sp>
        <p:nvSpPr>
          <p:cNvPr id="31" name="26 Rectángulo"/>
          <p:cNvSpPr/>
          <p:nvPr/>
        </p:nvSpPr>
        <p:spPr>
          <a:xfrm>
            <a:off x="683568" y="404664"/>
            <a:ext cx="7684379" cy="403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●  </a:t>
            </a:r>
            <a:r>
              <a:rPr lang="zh-CN" altLang="en-US" sz="20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学生工作</a:t>
            </a:r>
            <a:endParaRPr lang="es-ES" altLang="en-US" sz="2000" spc="-150" dirty="0" smtClean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3" name="19 CuadroTexto"/>
          <p:cNvSpPr txBox="1"/>
          <p:nvPr/>
        </p:nvSpPr>
        <p:spPr>
          <a:xfrm>
            <a:off x="971600" y="836712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热情</a:t>
            </a:r>
            <a:r>
              <a:rPr lang="en-US" altLang="zh-CN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(</a:t>
            </a:r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大一：动力） </a:t>
            </a:r>
            <a:r>
              <a:rPr lang="en-US" altLang="zh-CN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+ </a:t>
            </a:r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坚持（大二：信心）</a:t>
            </a:r>
            <a:r>
              <a:rPr lang="en-US" altLang="zh-CN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+ </a:t>
            </a:r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积累（大三：提高）</a:t>
            </a:r>
            <a:endParaRPr lang="es-ES" sz="16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34" name="Imagen 2" descr="C:\Users\Design\Documents\Edu\GR\Photo Portfolio\button-tic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266055" cy="26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19 CuadroTexto"/>
          <p:cNvSpPr txBox="1"/>
          <p:nvPr/>
        </p:nvSpPr>
        <p:spPr>
          <a:xfrm>
            <a:off x="971600" y="2708920"/>
            <a:ext cx="2683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获得的条件</a:t>
            </a:r>
            <a:endParaRPr lang="es-ES" sz="16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37" name="Imagen 2" descr="C:\Users\Design\Documents\Edu\GR\Photo Portfolio\button-tic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80928"/>
            <a:ext cx="266055" cy="26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7 CuadroTexto"/>
          <p:cNvSpPr txBox="1"/>
          <p:nvPr/>
        </p:nvSpPr>
        <p:spPr>
          <a:xfrm>
            <a:off x="899592" y="1124744"/>
            <a:ext cx="3168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院学生会主席、副主席、秘书长</a:t>
            </a:r>
          </a:p>
          <a:p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校学生会主席、副主席</a:t>
            </a:r>
          </a:p>
          <a:p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先进集体、国旗团支部班长、团支书</a:t>
            </a:r>
          </a:p>
          <a:p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院学生会部长</a:t>
            </a:r>
          </a:p>
        </p:txBody>
      </p:sp>
      <p:grpSp>
        <p:nvGrpSpPr>
          <p:cNvPr id="3" name="组合 39"/>
          <p:cNvGrpSpPr/>
          <p:nvPr/>
        </p:nvGrpSpPr>
        <p:grpSpPr>
          <a:xfrm rot="1615727">
            <a:off x="6219845" y="404834"/>
            <a:ext cx="2129469" cy="1427009"/>
            <a:chOff x="5940152" y="1700808"/>
            <a:chExt cx="2376264" cy="1440160"/>
          </a:xfrm>
        </p:grpSpPr>
        <p:sp>
          <p:nvSpPr>
            <p:cNvPr id="32" name="椭圆形标注 31"/>
            <p:cNvSpPr/>
            <p:nvPr/>
          </p:nvSpPr>
          <p:spPr>
            <a:xfrm>
              <a:off x="5940152" y="1700808"/>
              <a:ext cx="2376264" cy="1440160"/>
            </a:xfrm>
            <a:prstGeom prst="wedgeEllipseCallou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222154" y="2039145"/>
              <a:ext cx="1950248" cy="838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latin typeface="幼圆" pitchFamily="49" charset="-122"/>
                  <a:ea typeface="幼圆" pitchFamily="49" charset="-122"/>
                </a:rPr>
                <a:t>希望参与学生工作的同学们继续努力！</a:t>
              </a:r>
              <a:endParaRPr lang="zh-CN" altLang="en-US" sz="1600" dirty="0">
                <a:latin typeface="幼圆" pitchFamily="49" charset="-122"/>
                <a:ea typeface="幼圆" pitchFamily="49" charset="-122"/>
              </a:endParaRPr>
            </a:p>
          </p:txBody>
        </p:sp>
      </p:grpSp>
      <p:graphicFrame>
        <p:nvGraphicFramePr>
          <p:cNvPr id="41" name="表格 40"/>
          <p:cNvGraphicFramePr>
            <a:graphicFrameLocks noGrp="1"/>
          </p:cNvGraphicFramePr>
          <p:nvPr/>
        </p:nvGraphicFramePr>
        <p:xfrm>
          <a:off x="755576" y="3212976"/>
          <a:ext cx="7560840" cy="2296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12168"/>
                <a:gridCol w="3456384"/>
                <a:gridCol w="2592288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1400" b="0" dirty="0" smtClean="0">
                          <a:latin typeface="幼圆" pitchFamily="49" charset="-122"/>
                          <a:ea typeface="幼圆" pitchFamily="49" charset="-122"/>
                        </a:rPr>
                        <a:t>最基本条件</a:t>
                      </a:r>
                      <a:endParaRPr lang="zh-CN" altLang="en-US" sz="1400" b="0" dirty="0">
                        <a:latin typeface="幼圆" pitchFamily="49" charset="-122"/>
                        <a:ea typeface="幼圆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dirty="0" smtClean="0">
                          <a:latin typeface="幼圆" pitchFamily="49" charset="-122"/>
                          <a:ea typeface="幼圆" pitchFamily="49" charset="-122"/>
                        </a:rPr>
                        <a:t>可参评称号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dirty="0" smtClean="0">
                          <a:latin typeface="幼圆" pitchFamily="49" charset="-122"/>
                          <a:ea typeface="幼圆" pitchFamily="49" charset="-122"/>
                        </a:rPr>
                        <a:t>可附加条件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</a:rPr>
                        <a:t>成绩好</a:t>
                      </a:r>
                      <a:r>
                        <a:rPr lang="en-US" altLang="zh-CN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</a:rPr>
                        <a:t>+</a:t>
                      </a:r>
                      <a:r>
                        <a:rPr lang="zh-CN" alt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</a:rPr>
                        <a:t>人缘好 </a:t>
                      </a:r>
                      <a:endParaRPr lang="zh-CN" altLang="en-US" sz="1400" b="0" dirty="0">
                        <a:latin typeface="幼圆" pitchFamily="49" charset="-122"/>
                        <a:ea typeface="幼圆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</a:rPr>
                        <a:t>国家奖学金、校长奖学金</a:t>
                      </a:r>
                      <a:endParaRPr lang="zh-CN" altLang="en-US" sz="1400" b="0" dirty="0" smtClean="0">
                        <a:latin typeface="幼圆" pitchFamily="49" charset="-122"/>
                        <a:ea typeface="幼圆" pitchFamily="49" charset="-122"/>
                      </a:endParaRPr>
                    </a:p>
                    <a:p>
                      <a:endParaRPr lang="zh-CN" altLang="en-US" sz="1400" b="0" dirty="0">
                        <a:latin typeface="幼圆" pitchFamily="49" charset="-122"/>
                        <a:ea typeface="幼圆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  <a:cs typeface="+mn-cs"/>
                        </a:rPr>
                        <a:t>学生工作、竞赛突出、有特长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  <a:cs typeface="+mn-cs"/>
                        </a:rPr>
                        <a:t>成绩好</a:t>
                      </a:r>
                      <a:r>
                        <a:rPr lang="en-US" altLang="zh-CN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  <a:cs typeface="+mn-cs"/>
                        </a:rPr>
                        <a:t>+</a:t>
                      </a:r>
                      <a:r>
                        <a:rPr lang="zh-CN" alt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  <a:cs typeface="+mn-cs"/>
                        </a:rPr>
                        <a:t>工作好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</a:rPr>
                        <a:t>东南大学优秀学生干部、江苏省先进个人（优干）、国家级先进个人（优干）</a:t>
                      </a:r>
                      <a:endParaRPr lang="zh-CN" altLang="en-US" sz="1400" b="0" dirty="0">
                        <a:latin typeface="幼圆" pitchFamily="49" charset="-122"/>
                        <a:ea typeface="幼圆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  <a:cs typeface="+mn-cs"/>
                        </a:rPr>
                        <a:t>人缘好、竞赛突出、有特长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  <a:cs typeface="+mn-cs"/>
                        </a:rPr>
                        <a:t>成绩好</a:t>
                      </a:r>
                      <a:endParaRPr lang="zh-CN" alt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幼圆" pitchFamily="49" charset="-122"/>
                        <a:ea typeface="幼圆" pitchFamily="49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</a:rPr>
                        <a:t>东南大学三好生标兵、江苏省先进个人（三好）、国家级先进个人（三好）</a:t>
                      </a:r>
                      <a:endParaRPr lang="zh-CN" altLang="en-US" sz="1400" b="0" dirty="0">
                        <a:latin typeface="幼圆" pitchFamily="49" charset="-122"/>
                        <a:ea typeface="幼圆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  <a:cs typeface="+mn-cs"/>
                        </a:rPr>
                        <a:t>人缘好、学生工作、竞赛突出、有特长</a:t>
                      </a:r>
                      <a:endParaRPr lang="en-US" altLang="zh-CN" sz="140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幼圆" pitchFamily="49" charset="-122"/>
                        <a:ea typeface="幼圆" pitchFamily="49" charset="-122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  <a:cs typeface="+mn-cs"/>
                        </a:rPr>
                        <a:t>社会实践好</a:t>
                      </a:r>
                      <a:endParaRPr lang="zh-CN" alt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幼圆" pitchFamily="49" charset="-122"/>
                        <a:ea typeface="幼圆" pitchFamily="49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</a:rPr>
                        <a:t>省社会实践先进个人 </a:t>
                      </a:r>
                      <a:endParaRPr lang="zh-CN" altLang="en-US" sz="1400" b="0" dirty="0">
                        <a:latin typeface="幼圆" pitchFamily="49" charset="-122"/>
                        <a:ea typeface="幼圆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幼圆" pitchFamily="49" charset="-122"/>
                          <a:ea typeface="幼圆" pitchFamily="49" charset="-122"/>
                          <a:cs typeface="+mn-cs"/>
                        </a:rPr>
                        <a:t>多次参与志愿者活动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0924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6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1628800"/>
            <a:ext cx="7684379" cy="4322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●</a:t>
            </a:r>
            <a:r>
              <a:rPr lang="zh-CN" altLang="en-US" sz="20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 什么是实习</a:t>
            </a:r>
            <a:endParaRPr lang="es-ES" sz="20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12202" y="548680"/>
            <a:ext cx="8643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ll Gothic Std Black" pitchFamily="34" charset="0"/>
              </a:rPr>
              <a:t>实习</a:t>
            </a:r>
            <a:endParaRPr lang="es-ES" sz="2800" spc="-150" dirty="0">
              <a:solidFill>
                <a:schemeClr val="tx1">
                  <a:lumMod val="75000"/>
                  <a:lumOff val="25000"/>
                </a:schemeClr>
              </a:solidFill>
              <a:latin typeface="Bell Gothic Std Black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11560" y="1268760"/>
            <a:ext cx="7829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帮助你对免研的方向及导师的情况有更深入的了解</a:t>
            </a:r>
            <a:endParaRPr lang="es-E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34278" y="893711"/>
            <a:ext cx="2291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ll Gothic Std Black" pitchFamily="34" charset="0"/>
              </a:rPr>
              <a:t>I MPORTANT </a:t>
            </a:r>
            <a:r>
              <a:rPr lang="es-HN" sz="1400" spc="-150" dirty="0" smtClean="0">
                <a:solidFill>
                  <a:schemeClr val="accent6">
                    <a:lumMod val="75000"/>
                  </a:schemeClr>
                </a:solidFill>
                <a:latin typeface="Bell Gothic Std Black" pitchFamily="34" charset="0"/>
              </a:rPr>
              <a:t>OPPORTUNITYS</a:t>
            </a:r>
            <a:endParaRPr lang="es-ES" sz="1400" spc="-150" dirty="0">
              <a:solidFill>
                <a:schemeClr val="tx1">
                  <a:lumMod val="65000"/>
                  <a:lumOff val="35000"/>
                </a:schemeClr>
              </a:solidFill>
              <a:latin typeface="Bell Gothic Std Black" pitchFamily="34" charset="0"/>
            </a:endParaRPr>
          </a:p>
        </p:txBody>
      </p:sp>
      <p:pic>
        <p:nvPicPr>
          <p:cNvPr id="12" name="11 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775" y="6160756"/>
            <a:ext cx="361033" cy="304028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0182" y="6160756"/>
            <a:ext cx="361033" cy="304028"/>
          </a:xfrm>
          <a:prstGeom prst="rect">
            <a:avLst/>
          </a:prstGeom>
        </p:spPr>
      </p:pic>
      <p:sp>
        <p:nvSpPr>
          <p:cNvPr id="14" name="13 CuadroTexto"/>
          <p:cNvSpPr txBox="1"/>
          <p:nvPr/>
        </p:nvSpPr>
        <p:spPr>
          <a:xfrm>
            <a:off x="7522100" y="617263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dirty="0" smtClean="0">
                <a:solidFill>
                  <a:srgbClr val="FFC000"/>
                </a:solidFill>
              </a:rPr>
              <a:t>8</a:t>
            </a:r>
            <a:endParaRPr lang="es-ES" sz="1200" b="1" dirty="0">
              <a:solidFill>
                <a:srgbClr val="FFC00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783908" y="6172631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i="1" dirty="0" smtClean="0">
                <a:solidFill>
                  <a:schemeClr val="bg1"/>
                </a:solidFill>
              </a:rPr>
              <a:t>of</a:t>
            </a:r>
            <a:endParaRPr lang="es-ES" sz="1200" b="1" i="1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8072462" y="617263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200" b="1" dirty="0" smtClean="0">
                <a:solidFill>
                  <a:schemeClr val="bg1"/>
                </a:solidFill>
              </a:rPr>
              <a:t>10</a:t>
            </a:r>
            <a:endParaRPr lang="es-ES" sz="1200" b="1" dirty="0">
              <a:solidFill>
                <a:schemeClr val="bg1"/>
              </a:solidFill>
            </a:endParaRPr>
          </a:p>
        </p:txBody>
      </p:sp>
      <p:pic>
        <p:nvPicPr>
          <p:cNvPr id="17" name="Imagen 6" descr="C:\Users\Design\Documents\Edu\Product Launch\btns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41382" y="6241566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n 6" descr="C:\Users\Design\Documents\Edu\Product Launch\btns.pn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250459" y="6241566"/>
            <a:ext cx="177229" cy="17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19 CuadroTexto"/>
          <p:cNvSpPr txBox="1"/>
          <p:nvPr/>
        </p:nvSpPr>
        <p:spPr>
          <a:xfrm>
            <a:off x="981434" y="4267274"/>
            <a:ext cx="13583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大二、大三时</a:t>
            </a:r>
            <a:endParaRPr lang="es-ES" sz="16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971600" y="4581128"/>
            <a:ext cx="7128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1.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参与省、国家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SRTP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项目、大学生创新实践项目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  <a:p>
            <a:pPr algn="just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2.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部分老师会拿出一些子项目公开号召优秀本科生参与（关注学办）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  <a:p>
            <a:pPr algn="just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3.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自己找老师，询问是否有机会提前进实验室（任课老师、班主任、或给其他老师发邮件、也可直接去老师办公室）</a:t>
            </a:r>
            <a:endParaRPr lang="es-ES" sz="1400" dirty="0">
              <a:solidFill>
                <a:schemeClr val="bg1">
                  <a:lumMod val="50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2050" name="Imagen 2" descr="C:\Users\Design\Documents\Edu\GR\Photo Portfolio\button-tic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293095"/>
            <a:ext cx="266055" cy="26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79512" y="6021288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迷你简汉真广标" pitchFamily="49" charset="-122"/>
                <a:ea typeface="迷你简汉真广标" pitchFamily="49" charset="-122"/>
              </a:rPr>
              <a:t>保研</a:t>
            </a:r>
            <a:r>
              <a:rPr lang="zh-CN" altLang="en-US" sz="3200" dirty="0" smtClean="0">
                <a:solidFill>
                  <a:srgbClr val="FFFF00"/>
                </a:solidFill>
                <a:latin typeface="迷你简汉真广标" pitchFamily="49" charset="-122"/>
                <a:ea typeface="迷你简汉真广标" pitchFamily="49" charset="-122"/>
              </a:rPr>
              <a:t>交流会</a:t>
            </a:r>
            <a:endParaRPr lang="zh-CN" altLang="en-US" sz="3200" dirty="0">
              <a:solidFill>
                <a:srgbClr val="FFFF00"/>
              </a:solidFill>
              <a:latin typeface="迷你简汉真广标" pitchFamily="49" charset="-122"/>
              <a:ea typeface="迷你简汉真广标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03848" y="6093296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    信息科学与工程学院</a:t>
            </a:r>
          </a:p>
        </p:txBody>
      </p:sp>
      <p:sp>
        <p:nvSpPr>
          <p:cNvPr id="33" name="19 CuadroTexto"/>
          <p:cNvSpPr txBox="1"/>
          <p:nvPr/>
        </p:nvSpPr>
        <p:spPr>
          <a:xfrm>
            <a:off x="971600" y="2132856"/>
            <a:ext cx="73448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1.</a:t>
            </a:r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大二、大三时提前参与老师的课题组    </a:t>
            </a:r>
            <a:r>
              <a:rPr 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2.</a:t>
            </a:r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大四短学期的生产实习</a:t>
            </a:r>
            <a:endParaRPr lang="es-ES" sz="16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34" name="Imagen 2" descr="C:\Users\Design\Documents\Edu\GR\Photo Portfolio\button-tic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266055" cy="26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19 CuadroTexto"/>
          <p:cNvSpPr txBox="1"/>
          <p:nvPr/>
        </p:nvSpPr>
        <p:spPr>
          <a:xfrm>
            <a:off x="971600" y="3068960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1.</a:t>
            </a:r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寻找自己是兴趣     </a:t>
            </a:r>
            <a:r>
              <a:rPr lang="en-US" altLang="zh-CN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2.</a:t>
            </a:r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深入了解你想免研的方向</a:t>
            </a:r>
            <a:endParaRPr lang="en-US" altLang="zh-CN" sz="1600" spc="-150" dirty="0" smtClean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  <a:p>
            <a:pPr algn="just"/>
            <a:r>
              <a:rPr 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3.</a:t>
            </a:r>
            <a:r>
              <a:rPr lang="zh-CN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提前接触你想跟随的导师，互相了解（实习表现好，导师可能会为你留名额）</a:t>
            </a:r>
            <a:endParaRPr lang="es-ES" sz="16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37" name="Imagen 2" descr="C:\Users\Design\Documents\Edu\GR\Photo Portfolio\button-tic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40968"/>
            <a:ext cx="266055" cy="26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1 Rectángulo"/>
          <p:cNvSpPr/>
          <p:nvPr/>
        </p:nvSpPr>
        <p:spPr>
          <a:xfrm>
            <a:off x="683568" y="2564904"/>
            <a:ext cx="7684379" cy="4322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●</a:t>
            </a:r>
            <a:r>
              <a:rPr lang="zh-CN" altLang="en-US" sz="20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 实习有什么好处</a:t>
            </a:r>
            <a:endParaRPr lang="es-ES" sz="20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1" name="1 Rectángulo"/>
          <p:cNvSpPr/>
          <p:nvPr/>
        </p:nvSpPr>
        <p:spPr>
          <a:xfrm>
            <a:off x="683568" y="3717032"/>
            <a:ext cx="7684379" cy="4322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●</a:t>
            </a:r>
            <a:r>
              <a:rPr lang="zh-CN" altLang="en-US" sz="20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itchFamily="49" charset="-122"/>
                <a:ea typeface="幼圆" pitchFamily="49" charset="-122"/>
              </a:rPr>
              <a:t> 怎样找到实习机会</a:t>
            </a:r>
            <a:endParaRPr lang="es-ES" sz="2000" spc="-150" dirty="0">
              <a:solidFill>
                <a:schemeClr val="tx1">
                  <a:lumMod val="65000"/>
                  <a:lumOff val="35000"/>
                </a:schemeClr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924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  <p:bldP spid="11" grpId="0"/>
      <p:bldP spid="20" grpId="0"/>
      <p:bldP spid="21" grpId="0"/>
      <p:bldP spid="33" grpId="0"/>
      <p:bldP spid="36" grpId="0"/>
      <p:bldP spid="30" grpId="0" animBg="1"/>
      <p:bldP spid="31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1467</TotalTime>
  <Words>1419</Words>
  <Application>Microsoft Office PowerPoint</Application>
  <PresentationFormat>全屏显示(4:3)</PresentationFormat>
  <Paragraphs>260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Tema de Office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Design</dc:creator>
  <cp:lastModifiedBy>User</cp:lastModifiedBy>
  <cp:revision>154</cp:revision>
  <dcterms:created xsi:type="dcterms:W3CDTF">2010-07-07T22:07:24Z</dcterms:created>
  <dcterms:modified xsi:type="dcterms:W3CDTF">2011-11-20T05:21:45Z</dcterms:modified>
</cp:coreProperties>
</file>